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8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9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AD0-CB49-4E09-B6B7-5064717016E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E2FD-7017-4DD3-BBC6-33BB5CB7D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0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E2FD-7017-4DD3-BBC6-33BB5CB7D6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36888-38F4-4DA1-80E1-4A825FE1C0F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673322-1D1B-4F10-A4E0-D9C53AE59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avda-tv.ru/wp-content/uploads/2011/02/49524e9e324aec72ed3531c9e7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ABBA_-_Money,_Money_(-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22250"/>
            <a:ext cx="8208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660066"/>
                </a:solidFill>
                <a:cs typeface="Arial" charset="0"/>
              </a:rPr>
              <a:t>9 декабря </a:t>
            </a:r>
            <a:endParaRPr lang="ru-RU" sz="3600" b="1" dirty="0" smtClean="0">
              <a:solidFill>
                <a:srgbClr val="660066"/>
              </a:solidFill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cs typeface="Arial" charset="0"/>
              </a:rPr>
              <a:t>отмечается </a:t>
            </a:r>
            <a:r>
              <a:rPr lang="ru-RU" sz="2800" b="1" dirty="0">
                <a:solidFill>
                  <a:srgbClr val="660066"/>
                </a:solidFill>
                <a:cs typeface="Arial" charset="0"/>
              </a:rPr>
              <a:t>Международный день борьбы с коррупцией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059" name="Picture 5" descr="PM267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714488"/>
            <a:ext cx="4057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4757132"/>
            <a:ext cx="8135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9 декабря 2003 года была открыта для подписания Конвенция ООН против коррупции, принятая Генеральной ассамблеей ООН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  1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ноября 2003 года.</a:t>
            </a:r>
            <a:br>
              <a:rPr lang="ru-RU" sz="2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  <p:pic>
        <p:nvPicPr>
          <p:cNvPr id="5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14338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800" b="1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Путин: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«Коррупция деморализует общество, разлагает власть и госаппарат».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14818"/>
            <a:ext cx="4286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2400" b="1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Медведев:</a:t>
            </a:r>
            <a: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«Хватит ждать! Коррупция превратилась в системную проблему».</a:t>
            </a:r>
          </a:p>
        </p:txBody>
      </p:sp>
      <p:pic>
        <p:nvPicPr>
          <p:cNvPr id="33794" name="Picture 2" descr="http://altai-rep.er.ru/media/userdata/news/2013/06/14/7a046cfef78226bff81751932b04576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42"/>
            <a:ext cx="3357558" cy="3286147"/>
          </a:xfrm>
          <a:prstGeom prst="rect">
            <a:avLst/>
          </a:prstGeom>
          <a:noFill/>
        </p:spPr>
      </p:pic>
      <p:pic>
        <p:nvPicPr>
          <p:cNvPr id="33796" name="Picture 4" descr="http://www.d-a-medvedev.ru/img/photos/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357559" cy="3286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7158" y="571480"/>
            <a:ext cx="8643999" cy="586740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600" dirty="0" smtClean="0"/>
              <a:t>	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Коррупция является одной из основных проблем современной России. Большинство россиян вынуждено давать взятки проверяющим или регистрирующим органам для ускорения оформления документов  </a:t>
            </a:r>
          </a:p>
        </p:txBody>
      </p:sp>
      <p:pic>
        <p:nvPicPr>
          <p:cNvPr id="12291" name="Picture 8" descr="88cc1579d546f260-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2" y="2285992"/>
            <a:ext cx="3987806" cy="4178307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 descr="1210145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11125"/>
            <a:ext cx="5616575" cy="3797300"/>
          </a:xfrm>
          <a:noFill/>
        </p:spPr>
      </p:pic>
      <p:sp>
        <p:nvSpPr>
          <p:cNvPr id="13315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00034" y="3933825"/>
            <a:ext cx="8286808" cy="21971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Наиболее коррумпированной сферой экономики является сфера предоставления государственных и муниципальных услуг.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 данным Интерфакс усредненная сумма взятки за период с сентября 2014 года по август 2015 года составила 613 тыс. рублей или 9440 долларов.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19" name="Group 179"/>
          <p:cNvGraphicFramePr>
            <a:graphicFrameLocks noGrp="1"/>
          </p:cNvGraphicFramePr>
          <p:nvPr/>
        </p:nvGraphicFramePr>
        <p:xfrm>
          <a:off x="214283" y="857250"/>
          <a:ext cx="8572559" cy="5467538"/>
        </p:xfrm>
        <a:graphic>
          <a:graphicData uri="http://schemas.openxmlformats.org/drawingml/2006/table">
            <a:tbl>
              <a:tblPr/>
              <a:tblGrid>
                <a:gridCol w="2856415"/>
                <a:gridCol w="2859729"/>
                <a:gridCol w="2856415"/>
              </a:tblGrid>
              <a:tr h="47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4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Невозможность осуществления демократических принципов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Неэффективное распределение и расходование государственных средств и ресурсов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расходование государственных средств и ресурсов. Рост социального неравенства, бедность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6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Исчезновение реальной политической конкуренции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теневой экономики, налоговые потери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Усиление организованной преступности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Неэффективность политических и судебных институтов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эффективности экономики страны в целом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Безнаказанность преступников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Падение престижа страны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Ухудшение инвестиционного климата, снижение инвестиций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социальной напряженности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доверия к власти, отчуждение ее от общества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конкуренции в ущерб экономическому развитию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Неспособность власти решать социальные проблемы из-за «откатов» в ущерб бюджетной сфере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59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86" name="Rectangle 174"/>
          <p:cNvSpPr>
            <a:spLocks noChangeArrowheads="1"/>
          </p:cNvSpPr>
          <p:nvPr/>
        </p:nvSpPr>
        <p:spPr bwMode="auto">
          <a:xfrm>
            <a:off x="0" y="0"/>
            <a:ext cx="7812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0000"/>
                </a:solidFill>
                <a:cs typeface="Arial" charset="0"/>
              </a:rPr>
              <a:t>Негативные эффекты</a:t>
            </a:r>
            <a:r>
              <a:rPr lang="ru-RU" sz="2000" b="1">
                <a:solidFill>
                  <a:srgbClr val="000000"/>
                </a:solidFill>
                <a:cs typeface="Arial" charset="0"/>
              </a:rPr>
              <a:t>, которые оказывает коррупция на различные сферы жизни общества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214282" y="3038475"/>
            <a:ext cx="8605837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повысить зарплату и не только чиновникам;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сделать  стабильным социальный пакет;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прописать четкие законы об уголовной ответственности за взятки, вымогательство; </a:t>
            </a: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россияне, у которых эти взятки вымогают, должны научиться их не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давать;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163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честно и добросовестно выполнять свою работу, свои должностные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обязанности!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357813" cy="2071702"/>
          </a:xfrm>
          <a:prstGeom prst="rect">
            <a:avLst/>
          </a:prstGeom>
          <a:noFill/>
        </p:spPr>
      </p:pic>
      <p:pic>
        <p:nvPicPr>
          <p:cNvPr id="62468" name="Picture 5" descr="C:\Users\Мама\Desktop\проекты\коррупция\впс\korrup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0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is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3" name="Picture 5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839788"/>
            <a:ext cx="6119812" cy="5237162"/>
          </a:xfrm>
          <a:prstGeom prst="rect">
            <a:avLst/>
          </a:prstGeom>
          <a:noFill/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 rot="-626344">
            <a:off x="520077" y="1197222"/>
            <a:ext cx="7853363" cy="172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Борьбу с коррупцией надо начать с себя! </a:t>
            </a:r>
          </a:p>
        </p:txBody>
      </p:sp>
      <p:pic>
        <p:nvPicPr>
          <p:cNvPr id="67587" name="Picture 7" descr="1258B014-34BF-4F34-A2FC-C0BD079DD97D_mw800_mh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4216">
            <a:off x="4228404" y="3432028"/>
            <a:ext cx="34718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50" y="714356"/>
            <a:ext cx="8221692" cy="5267344"/>
          </a:xfrm>
        </p:spPr>
        <p:txBody>
          <a:bodyPr>
            <a:normAutofit lnSpcReduction="10000"/>
          </a:bodyPr>
          <a:lstStyle/>
          <a:p>
            <a:pPr marL="530225" indent="-530225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4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внутриаппаратной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учебы:</a:t>
            </a:r>
          </a:p>
          <a:p>
            <a:pPr marL="530225" indent="-530225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Правовое воспитание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осознания необходимости соблюдать законы государства;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  <a:defRPr/>
            </a:pPr>
            <a:r>
              <a:rPr lang="ru-RU" sz="4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4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сопричастности и ответственности за все, что происходит в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стране</a:t>
            </a:r>
          </a:p>
          <a:p>
            <a:pPr marL="514350" indent="-514350" algn="ctr" eaLnBrk="1" hangingPunct="1">
              <a:buNone/>
              <a:defRPr/>
            </a:pP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0964" name="Дата 3"/>
          <p:cNvSpPr>
            <a:spLocks noGrp="1"/>
          </p:cNvSpPr>
          <p:nvPr>
            <p:ph type="dt" sz="half" idx="14"/>
          </p:nvPr>
        </p:nvSpPr>
        <p:spPr>
          <a:xfrm>
            <a:off x="7596188" y="6381750"/>
            <a:ext cx="143986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2C0D0C2-FFDA-4B0E-A51E-508543B1D092}" type="datetime1">
              <a:rPr lang="ru-RU" smtClean="0"/>
              <a:pPr/>
              <a:t>09.12.2015</a:t>
            </a:fld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28604"/>
            <a:ext cx="8748712" cy="5410221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негативного 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коррупции как к нежелательному социальному явлению, через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вреда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причиняемого им обществу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гражданской ответственности, таких понятий, как соблюдение 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закона, чести и честности, незапятнанной репутации и необходимости борьбы с коррупцией. </a:t>
            </a: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41988" name="Дата 3"/>
          <p:cNvSpPr>
            <a:spLocks noGrp="1"/>
          </p:cNvSpPr>
          <p:nvPr>
            <p:ph type="dt" sz="half" idx="14"/>
          </p:nvPr>
        </p:nvSpPr>
        <p:spPr>
          <a:xfrm>
            <a:off x="7631113" y="6353175"/>
            <a:ext cx="151288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6E31E56-648F-46AF-B443-35A837131E82}" type="datetime1">
              <a:rPr lang="ru-RU" smtClean="0"/>
              <a:pPr/>
              <a:t>09.12.2015</a:t>
            </a:fld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i-main-pic" descr="Картинка 1 из 12293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50099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Коррупция 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подкуп, развращение взятками должностных лиц.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71612"/>
            <a:ext cx="8305800" cy="11430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Корень этого явления лежит в том, что значительная часть населения не соблюдает законы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чем причины коррупции?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12" descr="4275166_f3017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3786214" cy="2989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XIII век</a:t>
            </a:r>
          </a:p>
          <a:p>
            <a:r>
              <a:rPr lang="ru-RU" sz="40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 России, первые упоминания о коррупции, которая определялась  понятием  «мздоимство», исходят  из русских  летописей.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>
              <a:solidFill>
                <a:srgbClr val="4F2E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900igr.net/datai/mkhk/Kiev-arkhitektura/0006-010-Pismen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14752"/>
            <a:ext cx="1876420" cy="2528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век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                       Ивана IV, впервые                        ввелась смертная казнь в наказание                                 за чрезмерность во взятках</a:t>
            </a:r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4034" name="Picture 2" descr="http://blue.utb.edu/paullgj/geog1303/lectures/Ivan%20The%20Terr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6014" y="1524000"/>
            <a:ext cx="3143609" cy="4572000"/>
          </a:xfrm>
          <a:prstGeom prst="rect">
            <a:avLst/>
          </a:prstGeom>
          <a:noFill/>
        </p:spPr>
      </p:pic>
      <p:pic>
        <p:nvPicPr>
          <p:cNvPr id="5" name="ABBA_-_Money,_Money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8194" name="Picture 2" descr="http://cdn.dipity.com/uploads/events/f02af6e6b27947234667509d8ed219eb_1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697" y="1524000"/>
            <a:ext cx="3526243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век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При Петре I в России был широкий размах и коррупции, и одновременно жестокой борьбы с ней, вплоть до смертной казни.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5122" name="Picture 2" descr="http://upload.wikimedia.org/wikipedia/commons/thumb/9/9e/%D0%9E%D0%B1%D0%BB%D0%BE%D0%B6%D0%BA%D0%B0_%D0%9A%D0%BE%D0%BD%D1%81%D1%82%D0%B8%D1%82%D1%83%D1%86%D0%B8%D0%B8_%D0%A0%D0%A1%D0%A4%D0%A1%D0%A0_1918_%D0%B3%D0%BE%D0%B4%D0%B0.jpg/411px-%D0%9E%D0%B1%D0%BB%D0%BE%D0%B6%D0%BA%D0%B0_%D0%9A%D0%BE%D0%BD%D1%81%D1%82%D0%B8%D1%82%D1%83%D1%86%D0%B8%D0%B8_%D0%A0%D0%A1%D0%A4%D0%A1%D0%A0_1918_%D0%B3%D0%BE%D0%B4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909" y="1524000"/>
            <a:ext cx="3131820" cy="4572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1918г</a:t>
            </a:r>
          </a:p>
          <a:p>
            <a:r>
              <a:rPr lang="ru-RU" sz="36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декрету о взяточничестве полагалось тюремное заключение на 5 лет с конфискацией имущества.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433</Words>
  <Application>Microsoft Office PowerPoint</Application>
  <PresentationFormat>Экран (4:3)</PresentationFormat>
  <Paragraphs>65</Paragraphs>
  <Slides>16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В чем причины коррупции? </vt:lpstr>
      <vt:lpstr>ИСТОРИЯ  КОРРУПЦИИ</vt:lpstr>
      <vt:lpstr>ИСТОРИЯ  КОРРУПЦИИ</vt:lpstr>
      <vt:lpstr>ИСТОРИЯ  КОРРУПЦИИ</vt:lpstr>
      <vt:lpstr>ИСТОРИЯ  КОРРУПЦИИ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КОРРУПЦИЯ  </dc:title>
  <dc:creator>Admin</dc:creator>
  <cp:lastModifiedBy>Наталья В. Тютрина</cp:lastModifiedBy>
  <cp:revision>14</cp:revision>
  <dcterms:created xsi:type="dcterms:W3CDTF">2013-11-11T12:41:34Z</dcterms:created>
  <dcterms:modified xsi:type="dcterms:W3CDTF">2015-12-09T09:15:02Z</dcterms:modified>
</cp:coreProperties>
</file>