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82" r:id="rId2"/>
  </p:sldMasterIdLst>
  <p:notesMasterIdLst>
    <p:notesMasterId r:id="rId20"/>
  </p:notesMasterIdLst>
  <p:sldIdLst>
    <p:sldId id="364" r:id="rId3"/>
    <p:sldId id="359" r:id="rId4"/>
    <p:sldId id="380" r:id="rId5"/>
    <p:sldId id="399" r:id="rId6"/>
    <p:sldId id="404" r:id="rId7"/>
    <p:sldId id="398" r:id="rId8"/>
    <p:sldId id="397" r:id="rId9"/>
    <p:sldId id="365" r:id="rId10"/>
    <p:sldId id="400" r:id="rId11"/>
    <p:sldId id="402" r:id="rId12"/>
    <p:sldId id="403" r:id="rId13"/>
    <p:sldId id="383" r:id="rId14"/>
    <p:sldId id="401" r:id="rId15"/>
    <p:sldId id="395" r:id="rId16"/>
    <p:sldId id="396" r:id="rId17"/>
    <p:sldId id="405" r:id="rId18"/>
    <p:sldId id="274" r:id="rId1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F3F3F"/>
    <a:srgbClr val="F3943B"/>
    <a:srgbClr val="F5A5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1DDC8-1AD5-432A-88A9-375652C08C53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DBF904E-70ED-47EA-BEE1-A0EAAC656580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В силу статьи 59.2 Федерального закона от 27.07.2004 № 79-ФЗ «О государственной гражданской службе Российской Федерации» гражданский служащий </a:t>
          </a:r>
          <a:r>
            <a:rPr lang="ru-RU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подлежит увольнению в связи с утратой доверия </a:t>
          </a:r>
          <a:r>
            <a:rPr lang="ru-RU" sz="1800" b="1" dirty="0" smtClean="0"/>
            <a:t>в случае: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DA1F46-903B-489B-B2FD-A39185E5E8AF}" type="parTrans" cxnId="{F0E3C6EF-57A7-4549-9B75-ABA6EE3336C9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C1F734-663B-4DD4-8B8C-EACD7B77E690}" type="sibTrans" cxnId="{F0E3C6EF-57A7-4549-9B75-ABA6EE3336C9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78043D-EA21-42F9-A8EC-674635E0D6D2}">
      <dgm:prSet phldrT="[Текст]" custT="1"/>
      <dgm:spPr/>
      <dgm:t>
        <a:bodyPr/>
        <a:lstStyle/>
        <a:p>
          <a:pPr algn="r"/>
          <a:r>
            <a:rPr lang="ru-RU" sz="1600" b="1" dirty="0" smtClean="0"/>
            <a:t>непринятия гражданским служащим мер по предотвращению и (или) урегулированию конфликта интересов, стороной которого он является</a:t>
          </a:r>
          <a:endParaRPr lang="ru-RU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0681E4-E432-43BA-9CF8-FB209EA5B3DE}" type="parTrans" cxnId="{B91E44E0-EC1B-4D73-9E8E-1522AFBB6BD1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B4429E-141F-4D89-8295-192738AC366D}" type="sibTrans" cxnId="{B91E44E0-EC1B-4D73-9E8E-1522AFBB6BD1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896FC2-D176-421D-B600-A6044B0F6596}">
      <dgm:prSet phldrT="[Текст]" custT="1"/>
      <dgm:spPr/>
      <dgm:t>
        <a:bodyPr/>
        <a:lstStyle/>
        <a:p>
          <a:pPr algn="r"/>
          <a:r>
            <a:rPr lang="ru-RU" sz="1600" b="1" dirty="0" smtClean="0"/>
            <a:t>участия гражданского служащего на платной основе в деятельности органа управления коммерческой организацией, за исключением случаев, установленных федеральным зак</a:t>
          </a:r>
          <a:r>
            <a:rPr lang="ru-RU" sz="1600" dirty="0" smtClean="0"/>
            <a:t>оном</a:t>
          </a:r>
          <a:endParaRPr lang="ru-RU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8C4546-06A2-444C-8360-64EE64B27BC0}" type="parTrans" cxnId="{E2C3782B-CB9C-4B16-8F74-5E7DEB7DD89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D3A72-7F4E-417D-B3BA-3CF5720CF944}" type="sibTrans" cxnId="{E2C3782B-CB9C-4B16-8F74-5E7DEB7DD89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8004A6-0A56-4261-BED7-2B5DB4C32D1F}">
      <dgm:prSet phldrT="[Текст]" custT="1"/>
      <dgm:spPr/>
      <dgm:t>
        <a:bodyPr/>
        <a:lstStyle/>
        <a:p>
          <a:pPr algn="r"/>
          <a:r>
            <a:rPr lang="ru-RU" sz="1600" b="1" dirty="0" smtClean="0"/>
            <a:t>непредставления сведений о доходах, расходах, об имуществе и обязательствах имущественного характера, либо представления заведомо недостоверных или неполных сведений</a:t>
          </a:r>
          <a:endParaRPr lang="ru-RU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A7C1C0-63CB-4889-8C5F-EB8EE4BB5A72}" type="parTrans" cxnId="{EDFB3BF3-2C86-4F3A-B62A-3D430239E788}">
      <dgm:prSet/>
      <dgm:spPr/>
      <dgm:t>
        <a:bodyPr/>
        <a:lstStyle/>
        <a:p>
          <a:endParaRPr lang="ru-RU" sz="1800"/>
        </a:p>
      </dgm:t>
    </dgm:pt>
    <dgm:pt modelId="{E1854D48-5FCA-4A23-A590-362F94CEF6A6}" type="sibTrans" cxnId="{EDFB3BF3-2C86-4F3A-B62A-3D430239E788}">
      <dgm:prSet/>
      <dgm:spPr/>
      <dgm:t>
        <a:bodyPr/>
        <a:lstStyle/>
        <a:p>
          <a:endParaRPr lang="ru-RU" sz="1800"/>
        </a:p>
      </dgm:t>
    </dgm:pt>
    <dgm:pt modelId="{A793B3AE-D731-48BF-8B51-5A6557155BAD}">
      <dgm:prSet phldrT="[Текст]" custT="1"/>
      <dgm:spPr/>
      <dgm:t>
        <a:bodyPr/>
        <a:lstStyle/>
        <a:p>
          <a:pPr algn="r"/>
          <a:r>
            <a:rPr lang="ru-RU" sz="1600" b="1" dirty="0" smtClean="0"/>
            <a:t>осуществления гражданским служащим предпринимательской деятельнос</a:t>
          </a:r>
          <a:r>
            <a:rPr lang="ru-RU" sz="1600" dirty="0" smtClean="0"/>
            <a:t>ти</a:t>
          </a:r>
          <a:endParaRPr lang="ru-RU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7525B1-354F-4010-AFC7-CD0AF2C88F36}" type="parTrans" cxnId="{0C4F5E5D-8BF4-4C6E-A940-76D4ECABA357}">
      <dgm:prSet/>
      <dgm:spPr/>
      <dgm:t>
        <a:bodyPr/>
        <a:lstStyle/>
        <a:p>
          <a:endParaRPr lang="ru-RU" sz="1800"/>
        </a:p>
      </dgm:t>
    </dgm:pt>
    <dgm:pt modelId="{0E6F36DE-037C-4ABC-BADB-CF16B769B1FA}" type="sibTrans" cxnId="{0C4F5E5D-8BF4-4C6E-A940-76D4ECABA357}">
      <dgm:prSet/>
      <dgm:spPr/>
      <dgm:t>
        <a:bodyPr/>
        <a:lstStyle/>
        <a:p>
          <a:endParaRPr lang="ru-RU" sz="1800"/>
        </a:p>
      </dgm:t>
    </dgm:pt>
    <dgm:pt modelId="{11050814-CF80-48CD-A49B-A65A17A26242}">
      <dgm:prSet phldrT="[Текст]" custT="1"/>
      <dgm:spPr/>
      <dgm:t>
        <a:bodyPr/>
        <a:lstStyle/>
        <a:p>
          <a:pPr algn="r"/>
          <a:r>
            <a:rPr lang="ru-RU" sz="1600" b="1" dirty="0" smtClean="0"/>
            <a:t>вхождения гражданского служащего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</a:t>
          </a:r>
          <a:endParaRPr lang="ru-RU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C7D303-21DA-4CDE-AE66-480CD3CAF41A}" type="parTrans" cxnId="{60B67C21-8400-4D5E-8FA9-26FDDC5F63C4}">
      <dgm:prSet/>
      <dgm:spPr/>
      <dgm:t>
        <a:bodyPr/>
        <a:lstStyle/>
        <a:p>
          <a:endParaRPr lang="ru-RU" sz="1800"/>
        </a:p>
      </dgm:t>
    </dgm:pt>
    <dgm:pt modelId="{56DB608C-97EA-4710-9AED-675D22F47AA7}" type="sibTrans" cxnId="{60B67C21-8400-4D5E-8FA9-26FDDC5F63C4}">
      <dgm:prSet/>
      <dgm:spPr/>
      <dgm:t>
        <a:bodyPr/>
        <a:lstStyle/>
        <a:p>
          <a:endParaRPr lang="ru-RU" sz="1800"/>
        </a:p>
      </dgm:t>
    </dgm:pt>
    <dgm:pt modelId="{64A4E192-EE04-4060-8BF8-CBBF69525D99}">
      <dgm:prSet phldrT="[Текст]" custT="1"/>
      <dgm:spPr/>
      <dgm:t>
        <a:bodyPr/>
        <a:lstStyle/>
        <a:p>
          <a:pPr algn="r"/>
          <a:r>
            <a:rPr lang="ru-RU" sz="1400" dirty="0" smtClean="0"/>
            <a:t>              </a:t>
          </a:r>
          <a:r>
            <a:rPr lang="ru-RU" sz="1400" b="1" dirty="0" smtClean="0"/>
            <a:t>нарушения </a:t>
          </a:r>
          <a:r>
            <a:rPr lang="ru-RU" sz="1400" b="1" dirty="0" smtClean="0"/>
            <a:t>гражданским служащим, его супругой (супругом) и несовершеннолетними </a:t>
          </a:r>
          <a:r>
            <a:rPr lang="ru-RU" sz="1400" b="1" dirty="0" smtClean="0"/>
            <a:t>детьми     запрета </a:t>
          </a:r>
          <a:r>
            <a:rPr lang="ru-RU" sz="1400" b="1" dirty="0" smtClean="0"/>
            <a:t>открывать и иметь счета (вклады), хранить наличные денежные средства и ценности в </a:t>
          </a:r>
          <a:r>
            <a:rPr lang="ru-RU" sz="1400" b="1" dirty="0" smtClean="0"/>
            <a:t>иностранных </a:t>
          </a:r>
          <a:r>
            <a:rPr lang="ru-RU" sz="1400" b="1" dirty="0" smtClean="0"/>
            <a:t>банках, расположенных за пределами территории Российской Федерации, владеть и (или) пользоваться иностранными финансовыми инструментами</a:t>
          </a:r>
          <a:endParaRPr lang="ru-RU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8D528D-DBED-483C-89E0-659601CE0F02}" type="parTrans" cxnId="{AE912E00-804F-49F9-8439-86FDFAACC4E3}">
      <dgm:prSet/>
      <dgm:spPr/>
      <dgm:t>
        <a:bodyPr/>
        <a:lstStyle/>
        <a:p>
          <a:endParaRPr lang="ru-RU"/>
        </a:p>
      </dgm:t>
    </dgm:pt>
    <dgm:pt modelId="{AB0306A7-1081-4A22-BDD8-12A6FBECBF3C}" type="sibTrans" cxnId="{AE912E00-804F-49F9-8439-86FDFAACC4E3}">
      <dgm:prSet/>
      <dgm:spPr/>
      <dgm:t>
        <a:bodyPr/>
        <a:lstStyle/>
        <a:p>
          <a:endParaRPr lang="ru-RU"/>
        </a:p>
      </dgm:t>
    </dgm:pt>
    <dgm:pt modelId="{3C4FEEA3-CFE4-416E-A529-0CF2222F0516}" type="pres">
      <dgm:prSet presAssocID="{E281DDC8-1AD5-432A-88A9-375652C08C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AFA8DC0-AB2C-4BFF-8CC4-C7A7C8697A5A}" type="pres">
      <dgm:prSet presAssocID="{E281DDC8-1AD5-432A-88A9-375652C08C53}" presName="Name1" presStyleCnt="0"/>
      <dgm:spPr/>
    </dgm:pt>
    <dgm:pt modelId="{D4DEEA78-BE6D-4A8D-9879-FFBBA29B2E08}" type="pres">
      <dgm:prSet presAssocID="{E281DDC8-1AD5-432A-88A9-375652C08C53}" presName="cycle" presStyleCnt="0"/>
      <dgm:spPr/>
    </dgm:pt>
    <dgm:pt modelId="{F3801547-5814-441F-8790-01FE840611B8}" type="pres">
      <dgm:prSet presAssocID="{E281DDC8-1AD5-432A-88A9-375652C08C53}" presName="srcNode" presStyleLbl="node1" presStyleIdx="0" presStyleCnt="7"/>
      <dgm:spPr/>
    </dgm:pt>
    <dgm:pt modelId="{5E713E11-8BA9-4B1F-8E47-B8E13ED2961E}" type="pres">
      <dgm:prSet presAssocID="{E281DDC8-1AD5-432A-88A9-375652C08C53}" presName="conn" presStyleLbl="parChTrans1D2" presStyleIdx="0" presStyleCnt="1"/>
      <dgm:spPr/>
      <dgm:t>
        <a:bodyPr/>
        <a:lstStyle/>
        <a:p>
          <a:endParaRPr lang="ru-RU"/>
        </a:p>
      </dgm:t>
    </dgm:pt>
    <dgm:pt modelId="{F603F99D-7ED4-4C37-AB88-0FC105D4314B}" type="pres">
      <dgm:prSet presAssocID="{E281DDC8-1AD5-432A-88A9-375652C08C53}" presName="extraNode" presStyleLbl="node1" presStyleIdx="0" presStyleCnt="7"/>
      <dgm:spPr/>
    </dgm:pt>
    <dgm:pt modelId="{30AD61ED-788B-4F05-9893-21C2D8BB6A00}" type="pres">
      <dgm:prSet presAssocID="{E281DDC8-1AD5-432A-88A9-375652C08C53}" presName="dstNode" presStyleLbl="node1" presStyleIdx="0" presStyleCnt="7"/>
      <dgm:spPr/>
    </dgm:pt>
    <dgm:pt modelId="{8A6DACBA-6630-4AA9-AE30-66EFDBDD540D}" type="pres">
      <dgm:prSet presAssocID="{2DBF904E-70ED-47EA-BEE1-A0EAAC656580}" presName="text_1" presStyleLbl="node1" presStyleIdx="0" presStyleCnt="7" custScaleX="102977" custScaleY="185684" custLinFactNeighborX="10" custLinFactNeighborY="5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BFB3E-9669-4A92-AE7B-89593A9E1DB7}" type="pres">
      <dgm:prSet presAssocID="{2DBF904E-70ED-47EA-BEE1-A0EAAC656580}" presName="accent_1" presStyleCnt="0"/>
      <dgm:spPr/>
    </dgm:pt>
    <dgm:pt modelId="{C3FF01E1-19CE-474C-BE95-ECC469715581}" type="pres">
      <dgm:prSet presAssocID="{2DBF904E-70ED-47EA-BEE1-A0EAAC656580}" presName="accentRepeatNode" presStyleLbl="solidFgAcc1" presStyleIdx="0" presStyleCnt="7"/>
      <dgm:spPr/>
    </dgm:pt>
    <dgm:pt modelId="{CDD50516-3FC3-466B-A0F2-19EFA323EE8F}" type="pres">
      <dgm:prSet presAssocID="{A578043D-EA21-42F9-A8EC-674635E0D6D2}" presName="text_2" presStyleLbl="node1" presStyleIdx="1" presStyleCnt="7" custScaleX="104466" custScaleY="93236" custLinFactNeighborX="-609" custLinFactNeighborY="-10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ACDD4-147E-43B3-90B4-B86143F9193A}" type="pres">
      <dgm:prSet presAssocID="{A578043D-EA21-42F9-A8EC-674635E0D6D2}" presName="accent_2" presStyleCnt="0"/>
      <dgm:spPr/>
    </dgm:pt>
    <dgm:pt modelId="{04E1CCCB-3447-42AF-A6F5-E3853DF1617F}" type="pres">
      <dgm:prSet presAssocID="{A578043D-EA21-42F9-A8EC-674635E0D6D2}" presName="accentRepeatNode" presStyleLbl="solidFgAcc1" presStyleIdx="1" presStyleCnt="7" custLinFactNeighborX="-30352" custLinFactNeighborY="4372"/>
      <dgm:spPr/>
    </dgm:pt>
    <dgm:pt modelId="{37A4166E-308F-4240-BF81-EF8BD269357D}" type="pres">
      <dgm:prSet presAssocID="{A3896FC2-D176-421D-B600-A6044B0F6596}" presName="text_3" presStyleLbl="node1" presStyleIdx="2" presStyleCnt="7" custScaleX="102932" custScaleY="141977" custLinFactNeighborX="549" custLinFactNeighborY="-40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07C67-A11B-4E85-82D3-82D1262765CE}" type="pres">
      <dgm:prSet presAssocID="{A3896FC2-D176-421D-B600-A6044B0F6596}" presName="accent_3" presStyleCnt="0"/>
      <dgm:spPr/>
    </dgm:pt>
    <dgm:pt modelId="{921ABFEB-D975-49C3-B342-1456C77F0561}" type="pres">
      <dgm:prSet presAssocID="{A3896FC2-D176-421D-B600-A6044B0F6596}" presName="accentRepeatNode" presStyleLbl="solidFgAcc1" presStyleIdx="2" presStyleCnt="7" custLinFactNeighborX="-19052" custLinFactNeighborY="-26359"/>
      <dgm:spPr/>
    </dgm:pt>
    <dgm:pt modelId="{559D4FF0-CF11-4C8D-A522-C000DAB59BA0}" type="pres">
      <dgm:prSet presAssocID="{AC8004A6-0A56-4261-BED7-2B5DB4C32D1F}" presName="text_4" presStyleLbl="node1" presStyleIdx="3" presStyleCnt="7" custScaleX="102948" custScaleY="170892" custLinFactNeighborX="560" custLinFactNeighborY="-32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3A26E-D69A-4BF2-98B5-E10CEBEF6EC0}" type="pres">
      <dgm:prSet presAssocID="{AC8004A6-0A56-4261-BED7-2B5DB4C32D1F}" presName="accent_4" presStyleCnt="0"/>
      <dgm:spPr/>
    </dgm:pt>
    <dgm:pt modelId="{CB9030AB-BF96-46DE-BF20-01A790712F45}" type="pres">
      <dgm:prSet presAssocID="{AC8004A6-0A56-4261-BED7-2B5DB4C32D1F}" presName="accentRepeatNode" presStyleLbl="solidFgAcc1" presStyleIdx="3" presStyleCnt="7" custLinFactNeighborX="-18978" custLinFactNeighborY="-31677"/>
      <dgm:spPr/>
    </dgm:pt>
    <dgm:pt modelId="{08E82C13-17EF-488B-8E40-4073471BD4F5}" type="pres">
      <dgm:prSet presAssocID="{A793B3AE-D731-48BF-8B51-5A6557155BAD}" presName="text_5" presStyleLbl="node1" presStyleIdx="4" presStyleCnt="7" custScaleY="68124" custLinFactNeighborX="2621" custLinFactNeighborY="-58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155B4-FD7B-4BB1-A5B9-813D11E0B26E}" type="pres">
      <dgm:prSet presAssocID="{A793B3AE-D731-48BF-8B51-5A6557155BAD}" presName="accent_5" presStyleCnt="0"/>
      <dgm:spPr/>
    </dgm:pt>
    <dgm:pt modelId="{2D08FC02-FF3A-4CC3-B9E7-845B580980B1}" type="pres">
      <dgm:prSet presAssocID="{A793B3AE-D731-48BF-8B51-5A6557155BAD}" presName="accentRepeatNode" presStyleLbl="solidFgAcc1" presStyleIdx="4" presStyleCnt="7" custLinFactNeighborX="-6302" custLinFactNeighborY="-36995"/>
      <dgm:spPr/>
    </dgm:pt>
    <dgm:pt modelId="{25C64C1E-C790-4C9A-8945-82B6F00944FA}" type="pres">
      <dgm:prSet presAssocID="{11050814-CF80-48CD-A49B-A65A17A26242}" presName="text_6" presStyleLbl="node1" presStyleIdx="5" presStyleCnt="7" custScaleX="103916" custScaleY="198687" custLinFactNeighborX="45" custLinFactNeighborY="-63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113D0-BACE-4468-B0FA-F419833BCA20}" type="pres">
      <dgm:prSet presAssocID="{11050814-CF80-48CD-A49B-A65A17A26242}" presName="accent_6" presStyleCnt="0"/>
      <dgm:spPr/>
    </dgm:pt>
    <dgm:pt modelId="{C4367D07-10DD-4792-83C7-C3148BC4BE1D}" type="pres">
      <dgm:prSet presAssocID="{11050814-CF80-48CD-A49B-A65A17A26242}" presName="accentRepeatNode" presStyleLbl="solidFgAcc1" presStyleIdx="5" presStyleCnt="7" custLinFactNeighborX="-40476" custLinFactNeighborY="-29475"/>
      <dgm:spPr/>
    </dgm:pt>
    <dgm:pt modelId="{2C78E3D0-2614-4DEC-8B74-59A59FCB3D52}" type="pres">
      <dgm:prSet presAssocID="{64A4E192-EE04-4060-8BF8-CBBF69525D99}" presName="text_7" presStyleLbl="node1" presStyleIdx="6" presStyleCnt="7" custScaleX="104961" custScaleY="209649" custLinFactNeighborX="-619" custLinFactNeighborY="-1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37B14-BD79-4EE5-8873-E34BE8041A45}" type="pres">
      <dgm:prSet presAssocID="{64A4E192-EE04-4060-8BF8-CBBF69525D99}" presName="accent_7" presStyleCnt="0"/>
      <dgm:spPr/>
    </dgm:pt>
    <dgm:pt modelId="{2DA9E45F-9C42-481A-8E26-F5448E777882}" type="pres">
      <dgm:prSet presAssocID="{64A4E192-EE04-4060-8BF8-CBBF69525D99}" presName="accentRepeatNode" presStyleLbl="solidFgAcc1" presStyleIdx="6" presStyleCnt="7"/>
      <dgm:spPr/>
      <dgm:t>
        <a:bodyPr/>
        <a:lstStyle/>
        <a:p>
          <a:endParaRPr lang="ru-RU"/>
        </a:p>
      </dgm:t>
    </dgm:pt>
  </dgm:ptLst>
  <dgm:cxnLst>
    <dgm:cxn modelId="{13A9E464-F9E5-43BB-8A5C-F2F8E39E5690}" type="presOf" srcId="{A578043D-EA21-42F9-A8EC-674635E0D6D2}" destId="{CDD50516-3FC3-466B-A0F2-19EFA323EE8F}" srcOrd="0" destOrd="0" presId="urn:microsoft.com/office/officeart/2008/layout/VerticalCurvedList"/>
    <dgm:cxn modelId="{164C6C0A-09F3-4A77-AA4E-11CF34CBDEE8}" type="presOf" srcId="{E281DDC8-1AD5-432A-88A9-375652C08C53}" destId="{3C4FEEA3-CFE4-416E-A529-0CF2222F0516}" srcOrd="0" destOrd="0" presId="urn:microsoft.com/office/officeart/2008/layout/VerticalCurvedList"/>
    <dgm:cxn modelId="{0C4F5E5D-8BF4-4C6E-A940-76D4ECABA357}" srcId="{E281DDC8-1AD5-432A-88A9-375652C08C53}" destId="{A793B3AE-D731-48BF-8B51-5A6557155BAD}" srcOrd="4" destOrd="0" parTransId="{D07525B1-354F-4010-AFC7-CD0AF2C88F36}" sibTransId="{0E6F36DE-037C-4ABC-BADB-CF16B769B1FA}"/>
    <dgm:cxn modelId="{3DC04FD7-59E7-4695-A817-9EDD43F7D68E}" type="presOf" srcId="{A793B3AE-D731-48BF-8B51-5A6557155BAD}" destId="{08E82C13-17EF-488B-8E40-4073471BD4F5}" srcOrd="0" destOrd="0" presId="urn:microsoft.com/office/officeart/2008/layout/VerticalCurvedList"/>
    <dgm:cxn modelId="{926706C9-F6EA-4B77-A5F6-557D9B74CDF9}" type="presOf" srcId="{64A4E192-EE04-4060-8BF8-CBBF69525D99}" destId="{2C78E3D0-2614-4DEC-8B74-59A59FCB3D52}" srcOrd="0" destOrd="0" presId="urn:microsoft.com/office/officeart/2008/layout/VerticalCurvedList"/>
    <dgm:cxn modelId="{EDFB3BF3-2C86-4F3A-B62A-3D430239E788}" srcId="{E281DDC8-1AD5-432A-88A9-375652C08C53}" destId="{AC8004A6-0A56-4261-BED7-2B5DB4C32D1F}" srcOrd="3" destOrd="0" parTransId="{66A7C1C0-63CB-4889-8C5F-EB8EE4BB5A72}" sibTransId="{E1854D48-5FCA-4A23-A590-362F94CEF6A6}"/>
    <dgm:cxn modelId="{60B67C21-8400-4D5E-8FA9-26FDDC5F63C4}" srcId="{E281DDC8-1AD5-432A-88A9-375652C08C53}" destId="{11050814-CF80-48CD-A49B-A65A17A26242}" srcOrd="5" destOrd="0" parTransId="{0DC7D303-21DA-4CDE-AE66-480CD3CAF41A}" sibTransId="{56DB608C-97EA-4710-9AED-675D22F47AA7}"/>
    <dgm:cxn modelId="{E2C3782B-CB9C-4B16-8F74-5E7DEB7DD89D}" srcId="{E281DDC8-1AD5-432A-88A9-375652C08C53}" destId="{A3896FC2-D176-421D-B600-A6044B0F6596}" srcOrd="2" destOrd="0" parTransId="{598C4546-06A2-444C-8360-64EE64B27BC0}" sibTransId="{FDAD3A72-7F4E-417D-B3BA-3CF5720CF944}"/>
    <dgm:cxn modelId="{F0E3C6EF-57A7-4549-9B75-ABA6EE3336C9}" srcId="{E281DDC8-1AD5-432A-88A9-375652C08C53}" destId="{2DBF904E-70ED-47EA-BEE1-A0EAAC656580}" srcOrd="0" destOrd="0" parTransId="{DBDA1F46-903B-489B-B2FD-A39185E5E8AF}" sibTransId="{95C1F734-663B-4DD4-8B8C-EACD7B77E690}"/>
    <dgm:cxn modelId="{CB760AA5-FE1B-4DF6-898A-C5651861A274}" type="presOf" srcId="{2DBF904E-70ED-47EA-BEE1-A0EAAC656580}" destId="{8A6DACBA-6630-4AA9-AE30-66EFDBDD540D}" srcOrd="0" destOrd="0" presId="urn:microsoft.com/office/officeart/2008/layout/VerticalCurvedList"/>
    <dgm:cxn modelId="{A3210911-E0AD-4D58-A926-2431793DB1BF}" type="presOf" srcId="{11050814-CF80-48CD-A49B-A65A17A26242}" destId="{25C64C1E-C790-4C9A-8945-82B6F00944FA}" srcOrd="0" destOrd="0" presId="urn:microsoft.com/office/officeart/2008/layout/VerticalCurvedList"/>
    <dgm:cxn modelId="{BAF14630-0494-4C40-8C3D-5046F35F2A95}" type="presOf" srcId="{AC8004A6-0A56-4261-BED7-2B5DB4C32D1F}" destId="{559D4FF0-CF11-4C8D-A522-C000DAB59BA0}" srcOrd="0" destOrd="0" presId="urn:microsoft.com/office/officeart/2008/layout/VerticalCurvedList"/>
    <dgm:cxn modelId="{BED39FDD-51E7-4D76-9981-408BAE26AB6C}" type="presOf" srcId="{A3896FC2-D176-421D-B600-A6044B0F6596}" destId="{37A4166E-308F-4240-BF81-EF8BD269357D}" srcOrd="0" destOrd="0" presId="urn:microsoft.com/office/officeart/2008/layout/VerticalCurvedList"/>
    <dgm:cxn modelId="{AE912E00-804F-49F9-8439-86FDFAACC4E3}" srcId="{E281DDC8-1AD5-432A-88A9-375652C08C53}" destId="{64A4E192-EE04-4060-8BF8-CBBF69525D99}" srcOrd="6" destOrd="0" parTransId="{658D528D-DBED-483C-89E0-659601CE0F02}" sibTransId="{AB0306A7-1081-4A22-BDD8-12A6FBECBF3C}"/>
    <dgm:cxn modelId="{E6BFAA71-10AE-4608-88EB-622B028574AF}" type="presOf" srcId="{95C1F734-663B-4DD4-8B8C-EACD7B77E690}" destId="{5E713E11-8BA9-4B1F-8E47-B8E13ED2961E}" srcOrd="0" destOrd="0" presId="urn:microsoft.com/office/officeart/2008/layout/VerticalCurvedList"/>
    <dgm:cxn modelId="{B91E44E0-EC1B-4D73-9E8E-1522AFBB6BD1}" srcId="{E281DDC8-1AD5-432A-88A9-375652C08C53}" destId="{A578043D-EA21-42F9-A8EC-674635E0D6D2}" srcOrd="1" destOrd="0" parTransId="{320681E4-E432-43BA-9CF8-FB209EA5B3DE}" sibTransId="{C8B4429E-141F-4D89-8295-192738AC366D}"/>
    <dgm:cxn modelId="{B3C6DE3E-D689-4C2D-A866-50112E156D5B}" type="presParOf" srcId="{3C4FEEA3-CFE4-416E-A529-0CF2222F0516}" destId="{3AFA8DC0-AB2C-4BFF-8CC4-C7A7C8697A5A}" srcOrd="0" destOrd="0" presId="urn:microsoft.com/office/officeart/2008/layout/VerticalCurvedList"/>
    <dgm:cxn modelId="{E4EE185F-F468-4754-ADD5-96A23EFA9004}" type="presParOf" srcId="{3AFA8DC0-AB2C-4BFF-8CC4-C7A7C8697A5A}" destId="{D4DEEA78-BE6D-4A8D-9879-FFBBA29B2E08}" srcOrd="0" destOrd="0" presId="urn:microsoft.com/office/officeart/2008/layout/VerticalCurvedList"/>
    <dgm:cxn modelId="{DEA5E289-7FEB-48F5-8F23-13D16A695C9A}" type="presParOf" srcId="{D4DEEA78-BE6D-4A8D-9879-FFBBA29B2E08}" destId="{F3801547-5814-441F-8790-01FE840611B8}" srcOrd="0" destOrd="0" presId="urn:microsoft.com/office/officeart/2008/layout/VerticalCurvedList"/>
    <dgm:cxn modelId="{2D11F94D-128C-4E03-84AF-32A1254E2E4A}" type="presParOf" srcId="{D4DEEA78-BE6D-4A8D-9879-FFBBA29B2E08}" destId="{5E713E11-8BA9-4B1F-8E47-B8E13ED2961E}" srcOrd="1" destOrd="0" presId="urn:microsoft.com/office/officeart/2008/layout/VerticalCurvedList"/>
    <dgm:cxn modelId="{B98016F6-9250-4BEB-90BE-9A1F9E623AF2}" type="presParOf" srcId="{D4DEEA78-BE6D-4A8D-9879-FFBBA29B2E08}" destId="{F603F99D-7ED4-4C37-AB88-0FC105D4314B}" srcOrd="2" destOrd="0" presId="urn:microsoft.com/office/officeart/2008/layout/VerticalCurvedList"/>
    <dgm:cxn modelId="{D8B248C5-5EB6-4ECE-8318-A888191726FF}" type="presParOf" srcId="{D4DEEA78-BE6D-4A8D-9879-FFBBA29B2E08}" destId="{30AD61ED-788B-4F05-9893-21C2D8BB6A00}" srcOrd="3" destOrd="0" presId="urn:microsoft.com/office/officeart/2008/layout/VerticalCurvedList"/>
    <dgm:cxn modelId="{404DC714-7A25-440A-B085-4C2A4CF63915}" type="presParOf" srcId="{3AFA8DC0-AB2C-4BFF-8CC4-C7A7C8697A5A}" destId="{8A6DACBA-6630-4AA9-AE30-66EFDBDD540D}" srcOrd="1" destOrd="0" presId="urn:microsoft.com/office/officeart/2008/layout/VerticalCurvedList"/>
    <dgm:cxn modelId="{AC5D19C9-7956-4A82-86B7-B07078758774}" type="presParOf" srcId="{3AFA8DC0-AB2C-4BFF-8CC4-C7A7C8697A5A}" destId="{1C9BFB3E-9669-4A92-AE7B-89593A9E1DB7}" srcOrd="2" destOrd="0" presId="urn:microsoft.com/office/officeart/2008/layout/VerticalCurvedList"/>
    <dgm:cxn modelId="{C27327AE-0418-4CCB-98D8-639039AE39B8}" type="presParOf" srcId="{1C9BFB3E-9669-4A92-AE7B-89593A9E1DB7}" destId="{C3FF01E1-19CE-474C-BE95-ECC469715581}" srcOrd="0" destOrd="0" presId="urn:microsoft.com/office/officeart/2008/layout/VerticalCurvedList"/>
    <dgm:cxn modelId="{961137BF-4BFB-4963-8CB8-1D2A7B94B96C}" type="presParOf" srcId="{3AFA8DC0-AB2C-4BFF-8CC4-C7A7C8697A5A}" destId="{CDD50516-3FC3-466B-A0F2-19EFA323EE8F}" srcOrd="3" destOrd="0" presId="urn:microsoft.com/office/officeart/2008/layout/VerticalCurvedList"/>
    <dgm:cxn modelId="{721CC6CF-8879-4414-AB3E-E4292C2F2FB6}" type="presParOf" srcId="{3AFA8DC0-AB2C-4BFF-8CC4-C7A7C8697A5A}" destId="{8CEACDD4-147E-43B3-90B4-B86143F9193A}" srcOrd="4" destOrd="0" presId="urn:microsoft.com/office/officeart/2008/layout/VerticalCurvedList"/>
    <dgm:cxn modelId="{677DB5E5-8242-4350-90CB-7FFFAAF4E4BE}" type="presParOf" srcId="{8CEACDD4-147E-43B3-90B4-B86143F9193A}" destId="{04E1CCCB-3447-42AF-A6F5-E3853DF1617F}" srcOrd="0" destOrd="0" presId="urn:microsoft.com/office/officeart/2008/layout/VerticalCurvedList"/>
    <dgm:cxn modelId="{640C2CEC-3CE3-4116-91D1-1F7E25D58106}" type="presParOf" srcId="{3AFA8DC0-AB2C-4BFF-8CC4-C7A7C8697A5A}" destId="{37A4166E-308F-4240-BF81-EF8BD269357D}" srcOrd="5" destOrd="0" presId="urn:microsoft.com/office/officeart/2008/layout/VerticalCurvedList"/>
    <dgm:cxn modelId="{5C7F01BE-3DDC-4CB5-859C-8FB96159A10C}" type="presParOf" srcId="{3AFA8DC0-AB2C-4BFF-8CC4-C7A7C8697A5A}" destId="{29407C67-A11B-4E85-82D3-82D1262765CE}" srcOrd="6" destOrd="0" presId="urn:microsoft.com/office/officeart/2008/layout/VerticalCurvedList"/>
    <dgm:cxn modelId="{93805514-A4FB-4F15-B8DE-4EE73C5C0FD9}" type="presParOf" srcId="{29407C67-A11B-4E85-82D3-82D1262765CE}" destId="{921ABFEB-D975-49C3-B342-1456C77F0561}" srcOrd="0" destOrd="0" presId="urn:microsoft.com/office/officeart/2008/layout/VerticalCurvedList"/>
    <dgm:cxn modelId="{0DF82323-9546-4E34-9127-0EB8CDCA2DF2}" type="presParOf" srcId="{3AFA8DC0-AB2C-4BFF-8CC4-C7A7C8697A5A}" destId="{559D4FF0-CF11-4C8D-A522-C000DAB59BA0}" srcOrd="7" destOrd="0" presId="urn:microsoft.com/office/officeart/2008/layout/VerticalCurvedList"/>
    <dgm:cxn modelId="{D04A4AC3-390C-4726-994A-08EDD757124A}" type="presParOf" srcId="{3AFA8DC0-AB2C-4BFF-8CC4-C7A7C8697A5A}" destId="{A813A26E-D69A-4BF2-98B5-E10CEBEF6EC0}" srcOrd="8" destOrd="0" presId="urn:microsoft.com/office/officeart/2008/layout/VerticalCurvedList"/>
    <dgm:cxn modelId="{0B1BED17-CEA1-487A-9BF6-F5A0A65DE31F}" type="presParOf" srcId="{A813A26E-D69A-4BF2-98B5-E10CEBEF6EC0}" destId="{CB9030AB-BF96-46DE-BF20-01A790712F45}" srcOrd="0" destOrd="0" presId="urn:microsoft.com/office/officeart/2008/layout/VerticalCurvedList"/>
    <dgm:cxn modelId="{C99456FC-1A50-4230-9F90-CEE46E86C669}" type="presParOf" srcId="{3AFA8DC0-AB2C-4BFF-8CC4-C7A7C8697A5A}" destId="{08E82C13-17EF-488B-8E40-4073471BD4F5}" srcOrd="9" destOrd="0" presId="urn:microsoft.com/office/officeart/2008/layout/VerticalCurvedList"/>
    <dgm:cxn modelId="{72EFBDC5-FA24-4C50-AD58-7549A20D02D7}" type="presParOf" srcId="{3AFA8DC0-AB2C-4BFF-8CC4-C7A7C8697A5A}" destId="{5C8155B4-FD7B-4BB1-A5B9-813D11E0B26E}" srcOrd="10" destOrd="0" presId="urn:microsoft.com/office/officeart/2008/layout/VerticalCurvedList"/>
    <dgm:cxn modelId="{176233AD-EC46-46E9-9ECB-FB48FA04EBDE}" type="presParOf" srcId="{5C8155B4-FD7B-4BB1-A5B9-813D11E0B26E}" destId="{2D08FC02-FF3A-4CC3-B9E7-845B580980B1}" srcOrd="0" destOrd="0" presId="urn:microsoft.com/office/officeart/2008/layout/VerticalCurvedList"/>
    <dgm:cxn modelId="{83B8F712-CEC6-42E2-98CF-AF0169ED2C5B}" type="presParOf" srcId="{3AFA8DC0-AB2C-4BFF-8CC4-C7A7C8697A5A}" destId="{25C64C1E-C790-4C9A-8945-82B6F00944FA}" srcOrd="11" destOrd="0" presId="urn:microsoft.com/office/officeart/2008/layout/VerticalCurvedList"/>
    <dgm:cxn modelId="{55790CAE-CB22-4500-B398-01E0CF7CA269}" type="presParOf" srcId="{3AFA8DC0-AB2C-4BFF-8CC4-C7A7C8697A5A}" destId="{E39113D0-BACE-4468-B0FA-F419833BCA20}" srcOrd="12" destOrd="0" presId="urn:microsoft.com/office/officeart/2008/layout/VerticalCurvedList"/>
    <dgm:cxn modelId="{5D553F88-1ABD-486F-B8BC-C3D2F6A38C18}" type="presParOf" srcId="{E39113D0-BACE-4468-B0FA-F419833BCA20}" destId="{C4367D07-10DD-4792-83C7-C3148BC4BE1D}" srcOrd="0" destOrd="0" presId="urn:microsoft.com/office/officeart/2008/layout/VerticalCurvedList"/>
    <dgm:cxn modelId="{89757D81-A41C-4679-8779-C46CE4BC8212}" type="presParOf" srcId="{3AFA8DC0-AB2C-4BFF-8CC4-C7A7C8697A5A}" destId="{2C78E3D0-2614-4DEC-8B74-59A59FCB3D52}" srcOrd="13" destOrd="0" presId="urn:microsoft.com/office/officeart/2008/layout/VerticalCurvedList"/>
    <dgm:cxn modelId="{76BD3F42-5C95-4B61-9951-1EB72F816950}" type="presParOf" srcId="{3AFA8DC0-AB2C-4BFF-8CC4-C7A7C8697A5A}" destId="{3EB37B14-BD79-4EE5-8873-E34BE8041A45}" srcOrd="14" destOrd="0" presId="urn:microsoft.com/office/officeart/2008/layout/VerticalCurvedList"/>
    <dgm:cxn modelId="{8079BF2D-AC25-411F-BA2E-3BAB25A02A65}" type="presParOf" srcId="{3EB37B14-BD79-4EE5-8873-E34BE8041A45}" destId="{2DA9E45F-9C42-481A-8E26-F5448E77788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B6A16C-490F-45ED-920C-D3752259CE00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0C1632C-3339-490B-A210-BC9871524DCF}">
      <dgm:prSet phldrT="[Текст]" custT="1"/>
      <dgm:spPr/>
      <dgm:t>
        <a:bodyPr/>
        <a:lstStyle/>
        <a:p>
          <a:r>
            <a:rPr lang="ru-RU" sz="2000" b="1" dirty="0" smtClean="0"/>
            <a:t>предоставлять сведения о своих доходах, имуществе и обязательствах имущественного характера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8DB832-9402-47F9-B6B3-CCC0B448EDFA}" type="parTrans" cxnId="{D8D67102-20BB-4135-874F-47D9D973B699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23296-AD8A-4744-B426-B064CEE4C918}" type="sibTrans" cxnId="{D8D67102-20BB-4135-874F-47D9D973B699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F85A4-50BC-4B7E-983E-37EE2F017839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2B37F5-15EB-42EB-A741-B06A17501A27}" type="sibTrans" cxnId="{BC7BFA46-D1BE-43F4-955F-2E8D6ECA3C7D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540AA-DAF2-4111-B916-BAE1A4C05625}" type="parTrans" cxnId="{BC7BFA46-D1BE-43F4-955F-2E8D6ECA3C7D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5AA35-0691-44D3-B4C3-B8022DA1EAD1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A7E605-57D4-4BFD-AFBD-AA45918215C3}" type="sibTrans" cxnId="{343C903E-23D5-40BC-B35E-288DE80D39FB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9DCCBF-1BAE-4B8D-808D-9CA7C9D2ACF7}" type="parTrans" cxnId="{343C903E-23D5-40BC-B35E-288DE80D39FB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548575-7DB1-475D-B0FC-7A4D30EA72ED}">
      <dgm:prSet phldrT="[Текст]" custT="1"/>
      <dgm:spPr/>
      <dgm:t>
        <a:bodyPr/>
        <a:lstStyle/>
        <a:p>
          <a:r>
            <a:rPr lang="ru-RU" sz="2000" b="1" dirty="0" smtClean="0"/>
            <a:t>предоставлять сведения о доходах, об имуществе и обязательствах имущественного характера своих супруги (супруга) и несовершеннолетних детей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F97F5B-F5ED-4B2F-BB6E-B23F170B69AF}" type="sibTrans" cxnId="{A0EBBE72-C62F-4E72-BC9B-F50E60835325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5309E-10E0-4023-9859-0A20F1E65EB8}" type="parTrans" cxnId="{A0EBBE72-C62F-4E72-BC9B-F50E60835325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F7FCE-B62E-4D56-A4A2-96EA747A1242}" type="pres">
      <dgm:prSet presAssocID="{B2B6A16C-490F-45ED-920C-D3752259CE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4F9262-C40A-48DB-92EC-00956E5EC551}" type="pres">
      <dgm:prSet presAssocID="{7A2F85A4-50BC-4B7E-983E-37EE2F017839}" presName="composite" presStyleCnt="0"/>
      <dgm:spPr/>
    </dgm:pt>
    <dgm:pt modelId="{50A2C2EA-F68A-4959-AC34-9A783B3AC7AB}" type="pres">
      <dgm:prSet presAssocID="{7A2F85A4-50BC-4B7E-983E-37EE2F017839}" presName="parentText" presStyleLbl="alignNode1" presStyleIdx="0" presStyleCnt="2" custScaleY="58340" custLinFactNeighborX="-8329" custLinFactNeighborY="-77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14E6B-1BA6-4423-B752-5F070A6072AB}" type="pres">
      <dgm:prSet presAssocID="{7A2F85A4-50BC-4B7E-983E-37EE2F017839}" presName="descendantText" presStyleLbl="alignAcc1" presStyleIdx="0" presStyleCnt="2" custScaleX="100358" custScaleY="66769" custLinFactY="-1801" custLinFactNeighborX="4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CD2E3-85E7-4F2F-93F8-C8A916B7C389}" type="pres">
      <dgm:prSet presAssocID="{2D2B37F5-15EB-42EB-A741-B06A17501A27}" presName="sp" presStyleCnt="0"/>
      <dgm:spPr/>
    </dgm:pt>
    <dgm:pt modelId="{11E0D5FE-17EF-4C4A-9D03-EA08D5053B1C}" type="pres">
      <dgm:prSet presAssocID="{3175AA35-0691-44D3-B4C3-B8022DA1EAD1}" presName="composite" presStyleCnt="0"/>
      <dgm:spPr/>
    </dgm:pt>
    <dgm:pt modelId="{B52899FE-5EE4-4194-B6C2-94970CBE44D6}" type="pres">
      <dgm:prSet presAssocID="{3175AA35-0691-44D3-B4C3-B8022DA1EAD1}" presName="parentText" presStyleLbl="alignNode1" presStyleIdx="1" presStyleCnt="2" custScaleY="64208" custLinFactNeighborX="513" custLinFactNeighborY="-675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4DFC2-3CA0-4348-9341-F3CA7E02C6B2}" type="pres">
      <dgm:prSet presAssocID="{3175AA35-0691-44D3-B4C3-B8022DA1EAD1}" presName="descendantText" presStyleLbl="alignAcc1" presStyleIdx="1" presStyleCnt="2" custScaleY="107063" custLinFactNeighborX="1781" custLinFactNeighborY="-87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C0B2F-7324-443E-81B1-054FB1468076}" type="presOf" srcId="{31548575-7DB1-475D-B0FC-7A4D30EA72ED}" destId="{AB34DFC2-3CA0-4348-9341-F3CA7E02C6B2}" srcOrd="0" destOrd="0" presId="urn:microsoft.com/office/officeart/2005/8/layout/chevron2"/>
    <dgm:cxn modelId="{343C903E-23D5-40BC-B35E-288DE80D39FB}" srcId="{B2B6A16C-490F-45ED-920C-D3752259CE00}" destId="{3175AA35-0691-44D3-B4C3-B8022DA1EAD1}" srcOrd="1" destOrd="0" parTransId="{329DCCBF-1BAE-4B8D-808D-9CA7C9D2ACF7}" sibTransId="{1FA7E605-57D4-4BFD-AFBD-AA45918215C3}"/>
    <dgm:cxn modelId="{8ACDA9B3-7248-4362-A99A-F87CBC4FC55C}" type="presOf" srcId="{B2B6A16C-490F-45ED-920C-D3752259CE00}" destId="{F34F7FCE-B62E-4D56-A4A2-96EA747A1242}" srcOrd="0" destOrd="0" presId="urn:microsoft.com/office/officeart/2005/8/layout/chevron2"/>
    <dgm:cxn modelId="{D8D67102-20BB-4135-874F-47D9D973B699}" srcId="{7A2F85A4-50BC-4B7E-983E-37EE2F017839}" destId="{B0C1632C-3339-490B-A210-BC9871524DCF}" srcOrd="0" destOrd="0" parTransId="{B28DB832-9402-47F9-B6B3-CCC0B448EDFA}" sibTransId="{4FF23296-AD8A-4744-B426-B064CEE4C918}"/>
    <dgm:cxn modelId="{B137462D-D383-4588-949B-525ECC67BC2A}" type="presOf" srcId="{7A2F85A4-50BC-4B7E-983E-37EE2F017839}" destId="{50A2C2EA-F68A-4959-AC34-9A783B3AC7AB}" srcOrd="0" destOrd="0" presId="urn:microsoft.com/office/officeart/2005/8/layout/chevron2"/>
    <dgm:cxn modelId="{BC7BFA46-D1BE-43F4-955F-2E8D6ECA3C7D}" srcId="{B2B6A16C-490F-45ED-920C-D3752259CE00}" destId="{7A2F85A4-50BC-4B7E-983E-37EE2F017839}" srcOrd="0" destOrd="0" parTransId="{F03540AA-DAF2-4111-B916-BAE1A4C05625}" sibTransId="{2D2B37F5-15EB-42EB-A741-B06A17501A27}"/>
    <dgm:cxn modelId="{3B59A1F0-189D-461B-A402-110ADBA92FDD}" type="presOf" srcId="{3175AA35-0691-44D3-B4C3-B8022DA1EAD1}" destId="{B52899FE-5EE4-4194-B6C2-94970CBE44D6}" srcOrd="0" destOrd="0" presId="urn:microsoft.com/office/officeart/2005/8/layout/chevron2"/>
    <dgm:cxn modelId="{A0EBBE72-C62F-4E72-BC9B-F50E60835325}" srcId="{3175AA35-0691-44D3-B4C3-B8022DA1EAD1}" destId="{31548575-7DB1-475D-B0FC-7A4D30EA72ED}" srcOrd="0" destOrd="0" parTransId="{E9C5309E-10E0-4023-9859-0A20F1E65EB8}" sibTransId="{4BF97F5B-F5ED-4B2F-BB6E-B23F170B69AF}"/>
    <dgm:cxn modelId="{32A97C54-08CE-4E3E-B611-015F7165D607}" type="presOf" srcId="{B0C1632C-3339-490B-A210-BC9871524DCF}" destId="{3C314E6B-1BA6-4423-B752-5F070A6072AB}" srcOrd="0" destOrd="0" presId="urn:microsoft.com/office/officeart/2005/8/layout/chevron2"/>
    <dgm:cxn modelId="{61494F54-622C-49C6-BF7A-D3DD4BF637E0}" type="presParOf" srcId="{F34F7FCE-B62E-4D56-A4A2-96EA747A1242}" destId="{A64F9262-C40A-48DB-92EC-00956E5EC551}" srcOrd="0" destOrd="0" presId="urn:microsoft.com/office/officeart/2005/8/layout/chevron2"/>
    <dgm:cxn modelId="{94B162B2-1CDC-4528-B0F7-92025B7C9EED}" type="presParOf" srcId="{A64F9262-C40A-48DB-92EC-00956E5EC551}" destId="{50A2C2EA-F68A-4959-AC34-9A783B3AC7AB}" srcOrd="0" destOrd="0" presId="urn:microsoft.com/office/officeart/2005/8/layout/chevron2"/>
    <dgm:cxn modelId="{A9A37FEB-0961-4800-B46F-802E13EA3A42}" type="presParOf" srcId="{A64F9262-C40A-48DB-92EC-00956E5EC551}" destId="{3C314E6B-1BA6-4423-B752-5F070A6072AB}" srcOrd="1" destOrd="0" presId="urn:microsoft.com/office/officeart/2005/8/layout/chevron2"/>
    <dgm:cxn modelId="{96F33403-A30D-416F-8727-0C43A4E4EC2C}" type="presParOf" srcId="{F34F7FCE-B62E-4D56-A4A2-96EA747A1242}" destId="{61FCD2E3-85E7-4F2F-93F8-C8A916B7C389}" srcOrd="1" destOrd="0" presId="urn:microsoft.com/office/officeart/2005/8/layout/chevron2"/>
    <dgm:cxn modelId="{2B037C9C-367D-4FB9-839E-FD471D16A2F1}" type="presParOf" srcId="{F34F7FCE-B62E-4D56-A4A2-96EA747A1242}" destId="{11E0D5FE-17EF-4C4A-9D03-EA08D5053B1C}" srcOrd="2" destOrd="0" presId="urn:microsoft.com/office/officeart/2005/8/layout/chevron2"/>
    <dgm:cxn modelId="{C13D2484-1BF5-4C70-896A-39CBB4A806A1}" type="presParOf" srcId="{11E0D5FE-17EF-4C4A-9D03-EA08D5053B1C}" destId="{B52899FE-5EE4-4194-B6C2-94970CBE44D6}" srcOrd="0" destOrd="0" presId="urn:microsoft.com/office/officeart/2005/8/layout/chevron2"/>
    <dgm:cxn modelId="{BDD2B262-5F99-416D-8BD7-EC7087D74924}" type="presParOf" srcId="{11E0D5FE-17EF-4C4A-9D03-EA08D5053B1C}" destId="{AB34DFC2-3CA0-4348-9341-F3CA7E02C6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B6A16C-490F-45ED-920C-D3752259CE00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0C1632C-3339-490B-A210-BC9871524DCF}">
      <dgm:prSet phldrT="[Текст]" custT="1"/>
      <dgm:spPr/>
      <dgm:t>
        <a:bodyPr/>
        <a:lstStyle/>
        <a:p>
          <a:r>
            <a:rPr lang="ru-RU" sz="1700" b="1" dirty="0" smtClean="0"/>
            <a:t>предоставлять сведения о своих расходах</a:t>
          </a:r>
          <a:r>
            <a:rPr lang="ru-RU" sz="1700" dirty="0" smtClean="0"/>
            <a:t> 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8DB832-9402-47F9-B6B3-CCC0B448EDFA}" type="parTrans" cxnId="{D8D67102-20BB-4135-874F-47D9D973B699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23296-AD8A-4744-B426-B064CEE4C918}" type="sibTrans" cxnId="{D8D67102-20BB-4135-874F-47D9D973B699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548575-7DB1-475D-B0FC-7A4D30EA72ED}">
      <dgm:prSet phldrT="[Текст]" custT="1"/>
      <dgm:spPr/>
      <dgm:t>
        <a:bodyPr/>
        <a:lstStyle/>
        <a:p>
          <a:r>
            <a:rPr lang="ru-RU" sz="1600" b="1" dirty="0" smtClean="0"/>
            <a:t>предоставлять сведения о расходах супруги (супруга) и несовершеннолетних детей;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5309E-10E0-4023-9859-0A20F1E65EB8}" type="parTrans" cxnId="{A0EBBE72-C62F-4E72-BC9B-F50E60835325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F97F5B-F5ED-4B2F-BB6E-B23F170B69AF}" type="sibTrans" cxnId="{A0EBBE72-C62F-4E72-BC9B-F50E60835325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5AA35-0691-44D3-B4C3-B8022DA1EAD1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A7E605-57D4-4BFD-AFBD-AA45918215C3}" type="sibTrans" cxnId="{343C903E-23D5-40BC-B35E-288DE80D39FB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9DCCBF-1BAE-4B8D-808D-9CA7C9D2ACF7}" type="parTrans" cxnId="{343C903E-23D5-40BC-B35E-288DE80D39FB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F85A4-50BC-4B7E-983E-37EE2F017839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2B37F5-15EB-42EB-A741-B06A17501A27}" type="sibTrans" cxnId="{BC7BFA46-D1BE-43F4-955F-2E8D6ECA3C7D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540AA-DAF2-4111-B916-BAE1A4C05625}" type="parTrans" cxnId="{BC7BFA46-D1BE-43F4-955F-2E8D6ECA3C7D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F7FCE-B62E-4D56-A4A2-96EA747A1242}" type="pres">
      <dgm:prSet presAssocID="{B2B6A16C-490F-45ED-920C-D3752259CE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4F9262-C40A-48DB-92EC-00956E5EC551}" type="pres">
      <dgm:prSet presAssocID="{7A2F85A4-50BC-4B7E-983E-37EE2F017839}" presName="composite" presStyleCnt="0"/>
      <dgm:spPr/>
    </dgm:pt>
    <dgm:pt modelId="{50A2C2EA-F68A-4959-AC34-9A783B3AC7AB}" type="pres">
      <dgm:prSet presAssocID="{7A2F85A4-50BC-4B7E-983E-37EE2F017839}" presName="parentText" presStyleLbl="alignNode1" presStyleIdx="0" presStyleCnt="2" custScaleX="93027" custScaleY="80377" custLinFactY="-78842" custLinFactNeighborX="-5963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14E6B-1BA6-4423-B752-5F070A6072AB}" type="pres">
      <dgm:prSet presAssocID="{7A2F85A4-50BC-4B7E-983E-37EE2F017839}" presName="descendantText" presStyleLbl="alignAcc1" presStyleIdx="0" presStyleCnt="2" custScaleX="100358" custScaleY="120691" custLinFactY="-100000" custLinFactNeighborX="-440" custLinFactNeighborY="-139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CD2E3-85E7-4F2F-93F8-C8A916B7C389}" type="pres">
      <dgm:prSet presAssocID="{2D2B37F5-15EB-42EB-A741-B06A17501A27}" presName="sp" presStyleCnt="0"/>
      <dgm:spPr/>
    </dgm:pt>
    <dgm:pt modelId="{11E0D5FE-17EF-4C4A-9D03-EA08D5053B1C}" type="pres">
      <dgm:prSet presAssocID="{3175AA35-0691-44D3-B4C3-B8022DA1EAD1}" presName="composite" presStyleCnt="0"/>
      <dgm:spPr/>
    </dgm:pt>
    <dgm:pt modelId="{B52899FE-5EE4-4194-B6C2-94970CBE44D6}" type="pres">
      <dgm:prSet presAssocID="{3175AA35-0691-44D3-B4C3-B8022DA1EAD1}" presName="parentText" presStyleLbl="alignNode1" presStyleIdx="1" presStyleCnt="2" custScaleX="70624" custScaleY="67547" custLinFactY="-74616" custLinFactNeighborX="1080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4DFC2-3CA0-4348-9341-F3CA7E02C6B2}" type="pres">
      <dgm:prSet presAssocID="{3175AA35-0691-44D3-B4C3-B8022DA1EAD1}" presName="descendantText" presStyleLbl="alignAcc1" presStyleIdx="1" presStyleCnt="2" custScaleX="107836" custScaleY="134756" custLinFactY="-100000" custLinFactNeighborX="4301" custLinFactNeighborY="-157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3C903E-23D5-40BC-B35E-288DE80D39FB}" srcId="{B2B6A16C-490F-45ED-920C-D3752259CE00}" destId="{3175AA35-0691-44D3-B4C3-B8022DA1EAD1}" srcOrd="1" destOrd="0" parTransId="{329DCCBF-1BAE-4B8D-808D-9CA7C9D2ACF7}" sibTransId="{1FA7E605-57D4-4BFD-AFBD-AA45918215C3}"/>
    <dgm:cxn modelId="{D8D67102-20BB-4135-874F-47D9D973B699}" srcId="{7A2F85A4-50BC-4B7E-983E-37EE2F017839}" destId="{B0C1632C-3339-490B-A210-BC9871524DCF}" srcOrd="0" destOrd="0" parTransId="{B28DB832-9402-47F9-B6B3-CCC0B448EDFA}" sibTransId="{4FF23296-AD8A-4744-B426-B064CEE4C918}"/>
    <dgm:cxn modelId="{0AC86ED0-0997-4ABC-96E2-D5A57714D5B6}" type="presOf" srcId="{3175AA35-0691-44D3-B4C3-B8022DA1EAD1}" destId="{B52899FE-5EE4-4194-B6C2-94970CBE44D6}" srcOrd="0" destOrd="0" presId="urn:microsoft.com/office/officeart/2005/8/layout/chevron2"/>
    <dgm:cxn modelId="{2D2D9901-50A6-46DE-A464-E0F1ADFE7652}" type="presOf" srcId="{B2B6A16C-490F-45ED-920C-D3752259CE00}" destId="{F34F7FCE-B62E-4D56-A4A2-96EA747A1242}" srcOrd="0" destOrd="0" presId="urn:microsoft.com/office/officeart/2005/8/layout/chevron2"/>
    <dgm:cxn modelId="{BC7BFA46-D1BE-43F4-955F-2E8D6ECA3C7D}" srcId="{B2B6A16C-490F-45ED-920C-D3752259CE00}" destId="{7A2F85A4-50BC-4B7E-983E-37EE2F017839}" srcOrd="0" destOrd="0" parTransId="{F03540AA-DAF2-4111-B916-BAE1A4C05625}" sibTransId="{2D2B37F5-15EB-42EB-A741-B06A17501A27}"/>
    <dgm:cxn modelId="{A0EBBE72-C62F-4E72-BC9B-F50E60835325}" srcId="{3175AA35-0691-44D3-B4C3-B8022DA1EAD1}" destId="{31548575-7DB1-475D-B0FC-7A4D30EA72ED}" srcOrd="0" destOrd="0" parTransId="{E9C5309E-10E0-4023-9859-0A20F1E65EB8}" sibTransId="{4BF97F5B-F5ED-4B2F-BB6E-B23F170B69AF}"/>
    <dgm:cxn modelId="{EBAAF54A-1A6E-4F57-9D5A-64A598141C0B}" type="presOf" srcId="{B0C1632C-3339-490B-A210-BC9871524DCF}" destId="{3C314E6B-1BA6-4423-B752-5F070A6072AB}" srcOrd="0" destOrd="0" presId="urn:microsoft.com/office/officeart/2005/8/layout/chevron2"/>
    <dgm:cxn modelId="{6072E4AE-4A37-46A8-8EB2-07896A9329AE}" type="presOf" srcId="{31548575-7DB1-475D-B0FC-7A4D30EA72ED}" destId="{AB34DFC2-3CA0-4348-9341-F3CA7E02C6B2}" srcOrd="0" destOrd="0" presId="urn:microsoft.com/office/officeart/2005/8/layout/chevron2"/>
    <dgm:cxn modelId="{6DF2D39A-52A6-4CFB-8689-752CAFBF3FD0}" type="presOf" srcId="{7A2F85A4-50BC-4B7E-983E-37EE2F017839}" destId="{50A2C2EA-F68A-4959-AC34-9A783B3AC7AB}" srcOrd="0" destOrd="0" presId="urn:microsoft.com/office/officeart/2005/8/layout/chevron2"/>
    <dgm:cxn modelId="{879F227A-A254-413F-AC24-3B5EC0752566}" type="presParOf" srcId="{F34F7FCE-B62E-4D56-A4A2-96EA747A1242}" destId="{A64F9262-C40A-48DB-92EC-00956E5EC551}" srcOrd="0" destOrd="0" presId="urn:microsoft.com/office/officeart/2005/8/layout/chevron2"/>
    <dgm:cxn modelId="{0DABE396-3F28-4E8C-AF83-61E7B4C618AB}" type="presParOf" srcId="{A64F9262-C40A-48DB-92EC-00956E5EC551}" destId="{50A2C2EA-F68A-4959-AC34-9A783B3AC7AB}" srcOrd="0" destOrd="0" presId="urn:microsoft.com/office/officeart/2005/8/layout/chevron2"/>
    <dgm:cxn modelId="{57BF1948-6531-44BB-9A5B-E24CC678ED90}" type="presParOf" srcId="{A64F9262-C40A-48DB-92EC-00956E5EC551}" destId="{3C314E6B-1BA6-4423-B752-5F070A6072AB}" srcOrd="1" destOrd="0" presId="urn:microsoft.com/office/officeart/2005/8/layout/chevron2"/>
    <dgm:cxn modelId="{1CF0802D-1D25-43DE-822D-7D892F9D279F}" type="presParOf" srcId="{F34F7FCE-B62E-4D56-A4A2-96EA747A1242}" destId="{61FCD2E3-85E7-4F2F-93F8-C8A916B7C389}" srcOrd="1" destOrd="0" presId="urn:microsoft.com/office/officeart/2005/8/layout/chevron2"/>
    <dgm:cxn modelId="{0D0EB746-B239-4D4B-8D95-8E8E295D7974}" type="presParOf" srcId="{F34F7FCE-B62E-4D56-A4A2-96EA747A1242}" destId="{11E0D5FE-17EF-4C4A-9D03-EA08D5053B1C}" srcOrd="2" destOrd="0" presId="urn:microsoft.com/office/officeart/2005/8/layout/chevron2"/>
    <dgm:cxn modelId="{125FAD41-7223-40D0-A1F3-A5E29A5E52BE}" type="presParOf" srcId="{11E0D5FE-17EF-4C4A-9D03-EA08D5053B1C}" destId="{B52899FE-5EE4-4194-B6C2-94970CBE44D6}" srcOrd="0" destOrd="0" presId="urn:microsoft.com/office/officeart/2005/8/layout/chevron2"/>
    <dgm:cxn modelId="{571CEBA4-4513-4949-98C7-01115B640197}" type="presParOf" srcId="{11E0D5FE-17EF-4C4A-9D03-EA08D5053B1C}" destId="{AB34DFC2-3CA0-4348-9341-F3CA7E02C6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B6A16C-490F-45ED-920C-D3752259CE00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39ADF07-31F8-43E6-A42F-7E0432A42353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1983D-5876-4C8C-8682-728D4BF79E37}" type="parTrans" cxnId="{CD7C6D9D-30B9-47F9-B2E4-5AD859B69187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0F89C-DA76-4C87-9BCB-15E9FC4D6211}" type="sibTrans" cxnId="{CD7C6D9D-30B9-47F9-B2E4-5AD859B69187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E71CC1-DDC5-47DF-BCEE-945B85ED2E0B}">
      <dgm:prSet phldrT="[Текст]" custT="1"/>
      <dgm:spPr/>
      <dgm:t>
        <a:bodyPr/>
        <a:lstStyle/>
        <a:p>
          <a:r>
            <a:rPr lang="ru-RU" sz="1800" b="1" dirty="0" smtClean="0"/>
            <a:t>в течение двух лет после увольнения с государственной гражданской службы </a:t>
          </a:r>
          <a:r>
            <a:rPr lang="ru-RU" sz="1800" b="1" dirty="0" smtClean="0"/>
            <a:t>Курганской </a:t>
          </a:r>
          <a:r>
            <a:rPr lang="ru-RU" sz="1800" b="1" dirty="0" smtClean="0"/>
            <a:t>области: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029616-4C5F-4753-BB17-3B0CDBCD62FA}" type="parTrans" cxnId="{14CECD9E-5F28-4BA9-A86D-EBD979BE7073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27CA93-8DC9-438C-BA3E-AA631C3D9616}" type="sibTrans" cxnId="{14CECD9E-5F28-4BA9-A86D-EBD979BE7073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4F0A9B-014B-46C8-A4C5-AD81AF622B93}">
      <dgm:prSet custT="1"/>
      <dgm:spPr/>
      <dgm:t>
        <a:bodyPr/>
        <a:lstStyle/>
        <a:p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2299A2-BD6B-489E-A305-414DD21B2416}" type="parTrans" cxnId="{36458AE5-DAFC-43F2-A295-AF3BE70D0F6D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351FDE-7419-48E9-BCDD-886F3C962CFF}" type="sibTrans" cxnId="{36458AE5-DAFC-43F2-A295-AF3BE70D0F6D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DE3E3F-0819-4C98-8C4A-95BED9944A26}">
      <dgm:prSet phldrT="[Текст]" custT="1"/>
      <dgm:spPr/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3.2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98305F-0926-48D3-8069-544D86FC3409}" type="parTrans" cxnId="{F39334A3-357F-436A-A2E0-25BA57EF2F8F}">
      <dgm:prSet/>
      <dgm:spPr/>
      <dgm:t>
        <a:bodyPr/>
        <a:lstStyle/>
        <a:p>
          <a:endParaRPr lang="ru-RU"/>
        </a:p>
      </dgm:t>
    </dgm:pt>
    <dgm:pt modelId="{9A20EBFB-2F9A-4D4E-81AD-7EBFC4C46668}" type="sibTrans" cxnId="{F39334A3-357F-436A-A2E0-25BA57EF2F8F}">
      <dgm:prSet/>
      <dgm:spPr/>
      <dgm:t>
        <a:bodyPr/>
        <a:lstStyle/>
        <a:p>
          <a:endParaRPr lang="ru-RU"/>
        </a:p>
      </dgm:t>
    </dgm:pt>
    <dgm:pt modelId="{00AEB152-B848-40E4-82AE-FB6B0BF24244}">
      <dgm:prSet custT="1"/>
      <dgm:spPr/>
      <dgm:t>
        <a:bodyPr/>
        <a:lstStyle/>
        <a:p>
          <a:r>
            <a:rPr lang="ru-RU" sz="1700" b="1" u="sng" dirty="0" smtClean="0"/>
            <a:t>замещать на условиях трудового договора</a:t>
          </a:r>
          <a:r>
            <a:rPr lang="ru-RU" sz="1700" b="1" dirty="0" smtClean="0"/>
            <a:t> должности в организации и (или) выполнять в данной организации работы (оказывать данной организации услуги) в течение месяца стоимостью более ста тысяч рублей на условиях гражданско-правового договора </a:t>
          </a:r>
          <a:r>
            <a:rPr lang="ru-RU" sz="1700" b="1" u="sng" dirty="0" smtClean="0"/>
            <a:t>с согласия соответствующей комиссии по соблюдению требований к служебному поведению и урегулированию конфликта интересов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FABB29-F83E-4B0E-9118-EA3280D2073C}" type="parTrans" cxnId="{1EFAC7EE-3509-4ED3-9939-3C7C6901F2A4}">
      <dgm:prSet/>
      <dgm:spPr/>
      <dgm:t>
        <a:bodyPr/>
        <a:lstStyle/>
        <a:p>
          <a:endParaRPr lang="ru-RU"/>
        </a:p>
      </dgm:t>
    </dgm:pt>
    <dgm:pt modelId="{C285872F-9D54-4431-866C-7460E70AC899}" type="sibTrans" cxnId="{1EFAC7EE-3509-4ED3-9939-3C7C6901F2A4}">
      <dgm:prSet/>
      <dgm:spPr/>
      <dgm:t>
        <a:bodyPr/>
        <a:lstStyle/>
        <a:p>
          <a:endParaRPr lang="ru-RU"/>
        </a:p>
      </dgm:t>
    </dgm:pt>
    <dgm:pt modelId="{4E71F2DD-2392-4F92-A10B-93A01D6F9CAF}">
      <dgm:prSet custT="1"/>
      <dgm:spPr/>
      <dgm:t>
        <a:bodyPr/>
        <a:lstStyle/>
        <a:p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6D4EE4-AA3B-468E-8E06-31E9970648CD}" type="parTrans" cxnId="{A751F820-1475-4A83-B457-941115F73124}">
      <dgm:prSet/>
      <dgm:spPr/>
      <dgm:t>
        <a:bodyPr/>
        <a:lstStyle/>
        <a:p>
          <a:endParaRPr lang="ru-RU"/>
        </a:p>
      </dgm:t>
    </dgm:pt>
    <dgm:pt modelId="{377808F1-44FD-4BFE-B15C-B44345E6FDE5}" type="sibTrans" cxnId="{A751F820-1475-4A83-B457-941115F73124}">
      <dgm:prSet/>
      <dgm:spPr/>
      <dgm:t>
        <a:bodyPr/>
        <a:lstStyle/>
        <a:p>
          <a:endParaRPr lang="ru-RU"/>
        </a:p>
      </dgm:t>
    </dgm:pt>
    <dgm:pt modelId="{D612C0CB-55F0-4F40-AA41-E745511C98B3}">
      <dgm:prSet custT="1"/>
      <dgm:spPr/>
      <dgm:t>
        <a:bodyPr/>
        <a:lstStyle/>
        <a:p>
          <a:r>
            <a:rPr lang="ru-RU" sz="1900" b="1" u="sng" dirty="0" smtClean="0"/>
            <a:t>при заключении трудовых договоров</a:t>
          </a:r>
          <a:r>
            <a:rPr lang="ru-RU" sz="1900" b="1" dirty="0" smtClean="0"/>
            <a:t> и (или) гражданско-правовых договоров</a:t>
          </a:r>
          <a:r>
            <a:rPr lang="ru-RU" sz="1900" dirty="0" smtClean="0"/>
            <a:t> </a:t>
          </a:r>
          <a:r>
            <a:rPr lang="ru-RU" sz="1900" b="1" dirty="0" smtClean="0"/>
            <a:t>на выполнение работ (оказание услуг), </a:t>
          </a:r>
          <a:r>
            <a:rPr lang="ru-RU" sz="1900" b="1" u="sng" dirty="0" smtClean="0"/>
            <a:t>сообщать работодателю сведения о последнем месте государственной гражданской службы</a:t>
          </a:r>
          <a:r>
            <a:rPr lang="ru-RU" sz="1900" u="sng" dirty="0" smtClean="0"/>
            <a:t> </a:t>
          </a:r>
          <a:endParaRPr lang="ru-RU" sz="1800" b="1" dirty="0"/>
        </a:p>
      </dgm:t>
    </dgm:pt>
    <dgm:pt modelId="{0278B892-0E83-455D-912A-A5EAEC41EF22}" type="parTrans" cxnId="{3367D66E-0577-4783-8476-F3F68A336E43}">
      <dgm:prSet/>
      <dgm:spPr/>
      <dgm:t>
        <a:bodyPr/>
        <a:lstStyle/>
        <a:p>
          <a:endParaRPr lang="ru-RU"/>
        </a:p>
      </dgm:t>
    </dgm:pt>
    <dgm:pt modelId="{694F8E01-0FD0-4618-989F-D48D1AFC00E1}" type="sibTrans" cxnId="{3367D66E-0577-4783-8476-F3F68A336E43}">
      <dgm:prSet/>
      <dgm:spPr/>
      <dgm:t>
        <a:bodyPr/>
        <a:lstStyle/>
        <a:p>
          <a:endParaRPr lang="ru-RU"/>
        </a:p>
      </dgm:t>
    </dgm:pt>
    <dgm:pt modelId="{EF157742-9D76-4E75-94FB-EA942D19885C}">
      <dgm:prSet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3.1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C278B-521B-4A07-990B-ADC5293F50B4}" type="sibTrans" cxnId="{097D38B3-F2FF-4C4A-8F96-E449988D99CB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2469FC-448C-42C6-8A5F-1A5ADEBB70C1}" type="parTrans" cxnId="{097D38B3-F2FF-4C4A-8F96-E449988D99CB}">
      <dgm:prSet/>
      <dgm:spPr/>
      <dgm:t>
        <a:bodyPr/>
        <a:lstStyle/>
        <a:p>
          <a:endParaRPr lang="ru-RU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F7FCE-B62E-4D56-A4A2-96EA747A1242}" type="pres">
      <dgm:prSet presAssocID="{B2B6A16C-490F-45ED-920C-D3752259CE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4A4A9F-EC2A-438F-89A1-DACAB6B69E54}" type="pres">
      <dgm:prSet presAssocID="{039ADF07-31F8-43E6-A42F-7E0432A42353}" presName="composite" presStyleCnt="0"/>
      <dgm:spPr/>
    </dgm:pt>
    <dgm:pt modelId="{7C0F9B8A-265A-4B16-8C22-2A7CBF06891E}" type="pres">
      <dgm:prSet presAssocID="{039ADF07-31F8-43E6-A42F-7E0432A42353}" presName="parentText" presStyleLbl="alignNode1" presStyleIdx="0" presStyleCnt="3" custLinFactNeighborX="-2221" custLinFactNeighborY="-93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DE307-377E-4865-ABEB-5B1D0C86A7A8}" type="pres">
      <dgm:prSet presAssocID="{039ADF07-31F8-43E6-A42F-7E0432A42353}" presName="descendantText" presStyleLbl="alignAcc1" presStyleIdx="0" presStyleCnt="3" custScaleY="55721" custLinFactNeighborX="408" custLinFactNeighborY="-87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80755-6E9E-4FF3-A4AB-0F53998032E0}" type="pres">
      <dgm:prSet presAssocID="{22C0F89C-DA76-4C87-9BCB-15E9FC4D6211}" presName="sp" presStyleCnt="0"/>
      <dgm:spPr/>
    </dgm:pt>
    <dgm:pt modelId="{09BEB08B-1B66-4304-8158-24DB35479D5A}" type="pres">
      <dgm:prSet presAssocID="{EF157742-9D76-4E75-94FB-EA942D19885C}" presName="composite" presStyleCnt="0"/>
      <dgm:spPr/>
    </dgm:pt>
    <dgm:pt modelId="{0FF98D78-4F7F-45E5-8DCC-3676A204EB2D}" type="pres">
      <dgm:prSet presAssocID="{EF157742-9D76-4E75-94FB-EA942D19885C}" presName="parentText" presStyleLbl="alignNode1" presStyleIdx="1" presStyleCnt="3" custLinFactNeighborX="-2275" custLinFactNeighborY="-629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7FB1B-C82B-4451-9B23-56EB190EB028}" type="pres">
      <dgm:prSet presAssocID="{EF157742-9D76-4E75-94FB-EA942D19885C}" presName="descendantText" presStyleLbl="alignAcc1" presStyleIdx="1" presStyleCnt="3" custScaleY="120987" custLinFactNeighborX="-1391" custLinFactNeighborY="-80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A9254-27D6-4312-A190-D69E0E9BF7B4}" type="pres">
      <dgm:prSet presAssocID="{141C278B-521B-4A07-990B-ADC5293F50B4}" presName="sp" presStyleCnt="0"/>
      <dgm:spPr/>
    </dgm:pt>
    <dgm:pt modelId="{14A26C90-39A4-482B-8774-C1E2A5DBC01F}" type="pres">
      <dgm:prSet presAssocID="{9CDE3E3F-0819-4C98-8C4A-95BED9944A26}" presName="composite" presStyleCnt="0"/>
      <dgm:spPr/>
    </dgm:pt>
    <dgm:pt modelId="{4019F54B-316D-4899-9FC2-4BDF46BDEFED}" type="pres">
      <dgm:prSet presAssocID="{9CDE3E3F-0819-4C98-8C4A-95BED9944A26}" presName="parentText" presStyleLbl="alignNode1" presStyleIdx="2" presStyleCnt="3" custLinFactY="-5643" custLinFactNeighborX="-227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A9053-FED8-4D3F-B2D7-3046B5F6E449}" type="pres">
      <dgm:prSet presAssocID="{9CDE3E3F-0819-4C98-8C4A-95BED9944A26}" presName="descendantText" presStyleLbl="alignAcc1" presStyleIdx="2" presStyleCnt="3" custScaleX="100261" custScaleY="100000" custLinFactY="-11574" custLinFactNeighborX="-15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8BE061-FD46-4DF6-892D-64CAC370A54C}" type="presOf" srcId="{00AEB152-B848-40E4-82AE-FB6B0BF24244}" destId="{5347FB1B-C82B-4451-9B23-56EB190EB028}" srcOrd="0" destOrd="1" presId="urn:microsoft.com/office/officeart/2005/8/layout/chevron2"/>
    <dgm:cxn modelId="{3367D66E-0577-4783-8476-F3F68A336E43}" srcId="{9CDE3E3F-0819-4C98-8C4A-95BED9944A26}" destId="{D612C0CB-55F0-4F40-AA41-E745511C98B3}" srcOrd="0" destOrd="0" parTransId="{0278B892-0E83-455D-912A-A5EAEC41EF22}" sibTransId="{694F8E01-0FD0-4618-989F-D48D1AFC00E1}"/>
    <dgm:cxn modelId="{A751F820-1475-4A83-B457-941115F73124}" srcId="{EF157742-9D76-4E75-94FB-EA942D19885C}" destId="{4E71F2DD-2392-4F92-A10B-93A01D6F9CAF}" srcOrd="2" destOrd="0" parTransId="{6D6D4EE4-AA3B-468E-8E06-31E9970648CD}" sibTransId="{377808F1-44FD-4BFE-B15C-B44345E6FDE5}"/>
    <dgm:cxn modelId="{F39334A3-357F-436A-A2E0-25BA57EF2F8F}" srcId="{B2B6A16C-490F-45ED-920C-D3752259CE00}" destId="{9CDE3E3F-0819-4C98-8C4A-95BED9944A26}" srcOrd="2" destOrd="0" parTransId="{7198305F-0926-48D3-8069-544D86FC3409}" sibTransId="{9A20EBFB-2F9A-4D4E-81AD-7EBFC4C46668}"/>
    <dgm:cxn modelId="{82070E4B-B950-4543-AD2E-0315A6F7E57D}" type="presOf" srcId="{4E71F2DD-2392-4F92-A10B-93A01D6F9CAF}" destId="{5347FB1B-C82B-4451-9B23-56EB190EB028}" srcOrd="0" destOrd="2" presId="urn:microsoft.com/office/officeart/2005/8/layout/chevron2"/>
    <dgm:cxn modelId="{14CECD9E-5F28-4BA9-A86D-EBD979BE7073}" srcId="{039ADF07-31F8-43E6-A42F-7E0432A42353}" destId="{3CE71CC1-DDC5-47DF-BCEE-945B85ED2E0B}" srcOrd="0" destOrd="0" parTransId="{D5029616-4C5F-4753-BB17-3B0CDBCD62FA}" sibTransId="{FD27CA93-8DC9-438C-BA3E-AA631C3D9616}"/>
    <dgm:cxn modelId="{A0C19B5C-6B0B-43FA-A440-987B30A69AD7}" type="presOf" srcId="{BA4F0A9B-014B-46C8-A4C5-AD81AF622B93}" destId="{5347FB1B-C82B-4451-9B23-56EB190EB028}" srcOrd="0" destOrd="0" presId="urn:microsoft.com/office/officeart/2005/8/layout/chevron2"/>
    <dgm:cxn modelId="{097D38B3-F2FF-4C4A-8F96-E449988D99CB}" srcId="{B2B6A16C-490F-45ED-920C-D3752259CE00}" destId="{EF157742-9D76-4E75-94FB-EA942D19885C}" srcOrd="1" destOrd="0" parTransId="{152469FC-448C-42C6-8A5F-1A5ADEBB70C1}" sibTransId="{141C278B-521B-4A07-990B-ADC5293F50B4}"/>
    <dgm:cxn modelId="{217FC1C4-9E05-4EEA-ACA5-A502EF121510}" type="presOf" srcId="{D612C0CB-55F0-4F40-AA41-E745511C98B3}" destId="{164A9053-FED8-4D3F-B2D7-3046B5F6E449}" srcOrd="0" destOrd="0" presId="urn:microsoft.com/office/officeart/2005/8/layout/chevron2"/>
    <dgm:cxn modelId="{90C855C4-796C-41D4-BEA5-8F72FDB37DDC}" type="presOf" srcId="{9CDE3E3F-0819-4C98-8C4A-95BED9944A26}" destId="{4019F54B-316D-4899-9FC2-4BDF46BDEFED}" srcOrd="0" destOrd="0" presId="urn:microsoft.com/office/officeart/2005/8/layout/chevron2"/>
    <dgm:cxn modelId="{36458AE5-DAFC-43F2-A295-AF3BE70D0F6D}" srcId="{EF157742-9D76-4E75-94FB-EA942D19885C}" destId="{BA4F0A9B-014B-46C8-A4C5-AD81AF622B93}" srcOrd="0" destOrd="0" parTransId="{C82299A2-BD6B-489E-A305-414DD21B2416}" sibTransId="{90351FDE-7419-48E9-BCDD-886F3C962CFF}"/>
    <dgm:cxn modelId="{1EFAC7EE-3509-4ED3-9939-3C7C6901F2A4}" srcId="{EF157742-9D76-4E75-94FB-EA942D19885C}" destId="{00AEB152-B848-40E4-82AE-FB6B0BF24244}" srcOrd="1" destOrd="0" parTransId="{E2FABB29-F83E-4B0E-9118-EA3280D2073C}" sibTransId="{C285872F-9D54-4431-866C-7460E70AC899}"/>
    <dgm:cxn modelId="{BA850B81-A649-4BD4-9A2F-04A58B85DBAB}" type="presOf" srcId="{039ADF07-31F8-43E6-A42F-7E0432A42353}" destId="{7C0F9B8A-265A-4B16-8C22-2A7CBF06891E}" srcOrd="0" destOrd="0" presId="urn:microsoft.com/office/officeart/2005/8/layout/chevron2"/>
    <dgm:cxn modelId="{8D92E805-BB83-430D-8A88-5E039CEAA7FC}" type="presOf" srcId="{3CE71CC1-DDC5-47DF-BCEE-945B85ED2E0B}" destId="{52ADE307-377E-4865-ABEB-5B1D0C86A7A8}" srcOrd="0" destOrd="0" presId="urn:microsoft.com/office/officeart/2005/8/layout/chevron2"/>
    <dgm:cxn modelId="{CD7C6D9D-30B9-47F9-B2E4-5AD859B69187}" srcId="{B2B6A16C-490F-45ED-920C-D3752259CE00}" destId="{039ADF07-31F8-43E6-A42F-7E0432A42353}" srcOrd="0" destOrd="0" parTransId="{0E91983D-5876-4C8C-8682-728D4BF79E37}" sibTransId="{22C0F89C-DA76-4C87-9BCB-15E9FC4D6211}"/>
    <dgm:cxn modelId="{61BC9AF3-B343-4DEF-B44D-D5E85F17E9D2}" type="presOf" srcId="{B2B6A16C-490F-45ED-920C-D3752259CE00}" destId="{F34F7FCE-B62E-4D56-A4A2-96EA747A1242}" srcOrd="0" destOrd="0" presId="urn:microsoft.com/office/officeart/2005/8/layout/chevron2"/>
    <dgm:cxn modelId="{C73A1E14-FD40-42D2-871D-8B77A35DA5C0}" type="presOf" srcId="{EF157742-9D76-4E75-94FB-EA942D19885C}" destId="{0FF98D78-4F7F-45E5-8DCC-3676A204EB2D}" srcOrd="0" destOrd="0" presId="urn:microsoft.com/office/officeart/2005/8/layout/chevron2"/>
    <dgm:cxn modelId="{AED9189C-995B-4DCD-AC22-8A39A952E33A}" type="presParOf" srcId="{F34F7FCE-B62E-4D56-A4A2-96EA747A1242}" destId="{404A4A9F-EC2A-438F-89A1-DACAB6B69E54}" srcOrd="0" destOrd="0" presId="urn:microsoft.com/office/officeart/2005/8/layout/chevron2"/>
    <dgm:cxn modelId="{78ADDF5A-9DE2-48AE-AB68-910F9F28BAB0}" type="presParOf" srcId="{404A4A9F-EC2A-438F-89A1-DACAB6B69E54}" destId="{7C0F9B8A-265A-4B16-8C22-2A7CBF06891E}" srcOrd="0" destOrd="0" presId="urn:microsoft.com/office/officeart/2005/8/layout/chevron2"/>
    <dgm:cxn modelId="{9461E572-4F1E-46D6-A485-0C31DE958F21}" type="presParOf" srcId="{404A4A9F-EC2A-438F-89A1-DACAB6B69E54}" destId="{52ADE307-377E-4865-ABEB-5B1D0C86A7A8}" srcOrd="1" destOrd="0" presId="urn:microsoft.com/office/officeart/2005/8/layout/chevron2"/>
    <dgm:cxn modelId="{1DD3CCAF-784E-4BE4-AA73-7389DD7C17CD}" type="presParOf" srcId="{F34F7FCE-B62E-4D56-A4A2-96EA747A1242}" destId="{11D80755-6E9E-4FF3-A4AB-0F53998032E0}" srcOrd="1" destOrd="0" presId="urn:microsoft.com/office/officeart/2005/8/layout/chevron2"/>
    <dgm:cxn modelId="{A8B4A7B2-6D66-46EF-A7BA-A177A53B4F91}" type="presParOf" srcId="{F34F7FCE-B62E-4D56-A4A2-96EA747A1242}" destId="{09BEB08B-1B66-4304-8158-24DB35479D5A}" srcOrd="2" destOrd="0" presId="urn:microsoft.com/office/officeart/2005/8/layout/chevron2"/>
    <dgm:cxn modelId="{0D40B055-9975-4420-B898-91F376F5E746}" type="presParOf" srcId="{09BEB08B-1B66-4304-8158-24DB35479D5A}" destId="{0FF98D78-4F7F-45E5-8DCC-3676A204EB2D}" srcOrd="0" destOrd="0" presId="urn:microsoft.com/office/officeart/2005/8/layout/chevron2"/>
    <dgm:cxn modelId="{09FBC7EF-DB72-4746-930E-6562DF9244BA}" type="presParOf" srcId="{09BEB08B-1B66-4304-8158-24DB35479D5A}" destId="{5347FB1B-C82B-4451-9B23-56EB190EB028}" srcOrd="1" destOrd="0" presId="urn:microsoft.com/office/officeart/2005/8/layout/chevron2"/>
    <dgm:cxn modelId="{866D216F-943B-4B8A-A8FA-F3C04551A3E7}" type="presParOf" srcId="{F34F7FCE-B62E-4D56-A4A2-96EA747A1242}" destId="{AA9A9254-27D6-4312-A190-D69E0E9BF7B4}" srcOrd="3" destOrd="0" presId="urn:microsoft.com/office/officeart/2005/8/layout/chevron2"/>
    <dgm:cxn modelId="{4DBD6060-D8FA-4202-8D34-88764194C202}" type="presParOf" srcId="{F34F7FCE-B62E-4D56-A4A2-96EA747A1242}" destId="{14A26C90-39A4-482B-8774-C1E2A5DBC01F}" srcOrd="4" destOrd="0" presId="urn:microsoft.com/office/officeart/2005/8/layout/chevron2"/>
    <dgm:cxn modelId="{CFC32ADB-CF84-411F-9615-CE2D2BA71336}" type="presParOf" srcId="{14A26C90-39A4-482B-8774-C1E2A5DBC01F}" destId="{4019F54B-316D-4899-9FC2-4BDF46BDEFED}" srcOrd="0" destOrd="0" presId="urn:microsoft.com/office/officeart/2005/8/layout/chevron2"/>
    <dgm:cxn modelId="{5BAF3CA1-8385-49D5-8708-3BB114D2F040}" type="presParOf" srcId="{14A26C90-39A4-482B-8774-C1E2A5DBC01F}" destId="{164A9053-FED8-4D3F-B2D7-3046B5F6E4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13E11-8BA9-4B1F-8E47-B8E13ED2961E}">
      <dsp:nvSpPr>
        <dsp:cNvPr id="0" name=""/>
        <dsp:cNvSpPr/>
      </dsp:nvSpPr>
      <dsp:spPr>
        <a:xfrm>
          <a:off x="-5720775" y="-887558"/>
          <a:ext cx="6692432" cy="6692432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DACBA-6630-4AA9-AE30-66EFDBDD540D}">
      <dsp:nvSpPr>
        <dsp:cNvPr id="0" name=""/>
        <dsp:cNvSpPr/>
      </dsp:nvSpPr>
      <dsp:spPr>
        <a:xfrm>
          <a:off x="123149" y="31656"/>
          <a:ext cx="8544878" cy="83893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862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силу статьи 59.2 Федерального закона от 27.07.2004 № 79-ФЗ «О государственной гражданской службе Российской Федерации» гражданский служащий </a:t>
          </a:r>
          <a:r>
            <a:rPr lang="ru-RU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подлежит увольнению в связи с утратой доверия </a:t>
          </a:r>
          <a:r>
            <a:rPr lang="ru-RU" sz="1800" b="1" kern="1200" dirty="0" smtClean="0"/>
            <a:t>в случае: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149" y="31656"/>
        <a:ext cx="8544878" cy="838930"/>
      </dsp:txXfrm>
    </dsp:sp>
    <dsp:sp modelId="{C3FF01E1-19CE-474C-BE95-ECC469715581}">
      <dsp:nvSpPr>
        <dsp:cNvPr id="0" name=""/>
        <dsp:cNvSpPr/>
      </dsp:nvSpPr>
      <dsp:spPr>
        <a:xfrm>
          <a:off x="-36545" y="142457"/>
          <a:ext cx="564757" cy="5647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DD50516-3FC3-466B-A0F2-19EFA323EE8F}">
      <dsp:nvSpPr>
        <dsp:cNvPr id="0" name=""/>
        <dsp:cNvSpPr/>
      </dsp:nvSpPr>
      <dsp:spPr>
        <a:xfrm>
          <a:off x="430787" y="845255"/>
          <a:ext cx="8241010" cy="421245"/>
        </a:xfrm>
        <a:prstGeom prst="rect">
          <a:avLst/>
        </a:prstGeom>
        <a:gradFill rotWithShape="0">
          <a:gsLst>
            <a:gs pos="0">
              <a:schemeClr val="accent4">
                <a:hueOff val="-329264"/>
                <a:satOff val="3718"/>
                <a:lumOff val="1993"/>
                <a:alphaOff val="0"/>
                <a:tint val="0"/>
              </a:schemeClr>
            </a:gs>
            <a:gs pos="44000">
              <a:schemeClr val="accent4">
                <a:hueOff val="-329264"/>
                <a:satOff val="3718"/>
                <a:lumOff val="1993"/>
                <a:alphaOff val="0"/>
                <a:tint val="60000"/>
                <a:satMod val="120000"/>
              </a:schemeClr>
            </a:gs>
            <a:gs pos="100000">
              <a:schemeClr val="accent4">
                <a:hueOff val="-329264"/>
                <a:satOff val="3718"/>
                <a:lumOff val="1993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86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непринятия гражданским служащим мер по предотвращению и (или) урегулированию конфликта интересов, стороной которого он является</a:t>
          </a:r>
          <a:endParaRPr lang="ru-RU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0787" y="845255"/>
        <a:ext cx="8241010" cy="421245"/>
      </dsp:txXfrm>
    </dsp:sp>
    <dsp:sp modelId="{04E1CCCB-3447-42AF-A6F5-E3853DF1617F}">
      <dsp:nvSpPr>
        <dsp:cNvPr id="0" name=""/>
        <dsp:cNvSpPr/>
      </dsp:nvSpPr>
      <dsp:spPr>
        <a:xfrm>
          <a:off x="201190" y="845255"/>
          <a:ext cx="564757" cy="5647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329264"/>
              <a:satOff val="3718"/>
              <a:lumOff val="19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7A4166E-308F-4240-BF81-EF8BD269357D}">
      <dsp:nvSpPr>
        <dsp:cNvPr id="0" name=""/>
        <dsp:cNvSpPr/>
      </dsp:nvSpPr>
      <dsp:spPr>
        <a:xfrm>
          <a:off x="808913" y="1277301"/>
          <a:ext cx="7889211" cy="641460"/>
        </a:xfrm>
        <a:prstGeom prst="rect">
          <a:avLst/>
        </a:prstGeom>
        <a:gradFill rotWithShape="0">
          <a:gsLst>
            <a:gs pos="0">
              <a:schemeClr val="accent4">
                <a:hueOff val="-658527"/>
                <a:satOff val="7436"/>
                <a:lumOff val="3987"/>
                <a:alphaOff val="0"/>
                <a:tint val="0"/>
              </a:schemeClr>
            </a:gs>
            <a:gs pos="44000">
              <a:schemeClr val="accent4">
                <a:hueOff val="-658527"/>
                <a:satOff val="7436"/>
                <a:lumOff val="3987"/>
                <a:alphaOff val="0"/>
                <a:tint val="60000"/>
                <a:satMod val="120000"/>
              </a:schemeClr>
            </a:gs>
            <a:gs pos="100000">
              <a:schemeClr val="accent4">
                <a:hueOff val="-658527"/>
                <a:satOff val="7436"/>
                <a:lumOff val="3987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86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участия гражданского служащего на платной основе в деятельности органа управления коммерческой организацией, за исключением случаев, установленных федеральным законом</a:t>
          </a:r>
          <a:endParaRPr lang="ru-RU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8913" y="1277301"/>
        <a:ext cx="7889211" cy="641460"/>
      </dsp:txXfrm>
    </dsp:sp>
    <dsp:sp modelId="{921ABFEB-D975-49C3-B342-1456C77F0561}">
      <dsp:nvSpPr>
        <dsp:cNvPr id="0" name=""/>
        <dsp:cNvSpPr/>
      </dsp:nvSpPr>
      <dsp:spPr>
        <a:xfrm>
          <a:off x="489220" y="1349308"/>
          <a:ext cx="564757" cy="5647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658527"/>
              <a:satOff val="7436"/>
              <a:lumOff val="398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59D4FF0-CF11-4C8D-A522-C000DAB59BA0}">
      <dsp:nvSpPr>
        <dsp:cNvPr id="0" name=""/>
        <dsp:cNvSpPr/>
      </dsp:nvSpPr>
      <dsp:spPr>
        <a:xfrm>
          <a:off x="881386" y="1925373"/>
          <a:ext cx="7816738" cy="772099"/>
        </a:xfrm>
        <a:prstGeom prst="rect">
          <a:avLst/>
        </a:prstGeom>
        <a:gradFill rotWithShape="0">
          <a:gsLst>
            <a:gs pos="0">
              <a:schemeClr val="accent4">
                <a:hueOff val="-987791"/>
                <a:satOff val="11154"/>
                <a:lumOff val="5980"/>
                <a:alphaOff val="0"/>
                <a:tint val="0"/>
              </a:schemeClr>
            </a:gs>
            <a:gs pos="44000">
              <a:schemeClr val="accent4">
                <a:hueOff val="-987791"/>
                <a:satOff val="11154"/>
                <a:lumOff val="5980"/>
                <a:alphaOff val="0"/>
                <a:tint val="60000"/>
                <a:satMod val="120000"/>
              </a:schemeClr>
            </a:gs>
            <a:gs pos="100000">
              <a:schemeClr val="accent4">
                <a:hueOff val="-987791"/>
                <a:satOff val="11154"/>
                <a:lumOff val="598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86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непредставления сведений о доходах, расходах, об имуществе и обязательствах имущественного характера, либо представления заведомо недостоверных или неполных сведений</a:t>
          </a:r>
          <a:endParaRPr lang="ru-RU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1386" y="1925373"/>
        <a:ext cx="7816738" cy="772099"/>
      </dsp:txXfrm>
    </dsp:sp>
    <dsp:sp modelId="{CB9030AB-BF96-46DE-BF20-01A790712F45}">
      <dsp:nvSpPr>
        <dsp:cNvPr id="0" name=""/>
        <dsp:cNvSpPr/>
      </dsp:nvSpPr>
      <dsp:spPr>
        <a:xfrm>
          <a:off x="561227" y="1997381"/>
          <a:ext cx="564757" cy="5647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987791"/>
              <a:satOff val="11154"/>
              <a:lumOff val="5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8E82C13-17EF-488B-8E40-4073471BD4F5}">
      <dsp:nvSpPr>
        <dsp:cNvPr id="0" name=""/>
        <dsp:cNvSpPr/>
      </dsp:nvSpPr>
      <dsp:spPr>
        <a:xfrm>
          <a:off x="1048479" y="2717461"/>
          <a:ext cx="7664488" cy="307788"/>
        </a:xfrm>
        <a:prstGeom prst="rect">
          <a:avLst/>
        </a:prstGeom>
        <a:gradFill rotWithShape="0">
          <a:gsLst>
            <a:gs pos="0">
              <a:schemeClr val="accent4">
                <a:hueOff val="-1317055"/>
                <a:satOff val="14873"/>
                <a:lumOff val="7973"/>
                <a:alphaOff val="0"/>
                <a:tint val="0"/>
              </a:schemeClr>
            </a:gs>
            <a:gs pos="44000">
              <a:schemeClr val="accent4">
                <a:hueOff val="-1317055"/>
                <a:satOff val="14873"/>
                <a:lumOff val="7973"/>
                <a:alphaOff val="0"/>
                <a:tint val="60000"/>
                <a:satMod val="120000"/>
              </a:schemeClr>
            </a:gs>
            <a:gs pos="100000">
              <a:schemeClr val="accent4">
                <a:hueOff val="-1317055"/>
                <a:satOff val="14873"/>
                <a:lumOff val="7973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86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осуществления гражданским служащим предпринимательской деятельности</a:t>
          </a:r>
          <a:endParaRPr lang="ru-RU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8479" y="2717461"/>
        <a:ext cx="7664488" cy="307788"/>
      </dsp:txXfrm>
    </dsp:sp>
    <dsp:sp modelId="{2D08FC02-FF3A-4CC3-B9E7-845B580980B1}">
      <dsp:nvSpPr>
        <dsp:cNvPr id="0" name=""/>
        <dsp:cNvSpPr/>
      </dsp:nvSpPr>
      <dsp:spPr>
        <a:xfrm>
          <a:off x="561226" y="2645453"/>
          <a:ext cx="564757" cy="5647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1317055"/>
              <a:satOff val="14873"/>
              <a:lumOff val="79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5C64C1E-C790-4C9A-8945-82B6F00944FA}">
      <dsp:nvSpPr>
        <dsp:cNvPr id="0" name=""/>
        <dsp:cNvSpPr/>
      </dsp:nvSpPr>
      <dsp:spPr>
        <a:xfrm>
          <a:off x="504073" y="3077502"/>
          <a:ext cx="8197622" cy="897679"/>
        </a:xfrm>
        <a:prstGeom prst="rect">
          <a:avLst/>
        </a:prstGeom>
        <a:gradFill rotWithShape="0">
          <a:gsLst>
            <a:gs pos="0">
              <a:schemeClr val="accent4">
                <a:hueOff val="-1646318"/>
                <a:satOff val="18591"/>
                <a:lumOff val="9967"/>
                <a:alphaOff val="0"/>
                <a:tint val="0"/>
              </a:schemeClr>
            </a:gs>
            <a:gs pos="44000">
              <a:schemeClr val="accent4">
                <a:hueOff val="-1646318"/>
                <a:satOff val="18591"/>
                <a:lumOff val="9967"/>
                <a:alphaOff val="0"/>
                <a:tint val="60000"/>
                <a:satMod val="120000"/>
              </a:schemeClr>
            </a:gs>
            <a:gs pos="100000">
              <a:schemeClr val="accent4">
                <a:hueOff val="-1646318"/>
                <a:satOff val="18591"/>
                <a:lumOff val="9967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862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вхождения гражданского служащего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</a:t>
          </a:r>
          <a:endParaRPr lang="ru-RU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4073" y="3077502"/>
        <a:ext cx="8197622" cy="897679"/>
      </dsp:txXfrm>
    </dsp:sp>
    <dsp:sp modelId="{C4367D07-10DD-4792-83C7-C3148BC4BE1D}">
      <dsp:nvSpPr>
        <dsp:cNvPr id="0" name=""/>
        <dsp:cNvSpPr/>
      </dsp:nvSpPr>
      <dsp:spPr>
        <a:xfrm>
          <a:off x="144014" y="3365532"/>
          <a:ext cx="564757" cy="5647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1646318"/>
              <a:satOff val="18591"/>
              <a:lumOff val="99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C78E3D0-2614-4DEC-8B74-59A59FCB3D52}">
      <dsp:nvSpPr>
        <dsp:cNvPr id="0" name=""/>
        <dsp:cNvSpPr/>
      </dsp:nvSpPr>
      <dsp:spPr>
        <a:xfrm>
          <a:off x="0" y="4013608"/>
          <a:ext cx="8709508" cy="947206"/>
        </a:xfrm>
        <a:prstGeom prst="rect">
          <a:avLst/>
        </a:prstGeom>
        <a:gradFill rotWithShape="0">
          <a:gsLst>
            <a:gs pos="0">
              <a:schemeClr val="accent4">
                <a:hueOff val="-1975582"/>
                <a:satOff val="22309"/>
                <a:lumOff val="11960"/>
                <a:alphaOff val="0"/>
                <a:tint val="0"/>
              </a:schemeClr>
            </a:gs>
            <a:gs pos="44000">
              <a:schemeClr val="accent4">
                <a:hueOff val="-1975582"/>
                <a:satOff val="22309"/>
                <a:lumOff val="11960"/>
                <a:alphaOff val="0"/>
                <a:tint val="60000"/>
                <a:satMod val="120000"/>
              </a:schemeClr>
            </a:gs>
            <a:gs pos="100000">
              <a:schemeClr val="accent4">
                <a:hueOff val="-1975582"/>
                <a:satOff val="22309"/>
                <a:lumOff val="1196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862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нарушения гражданским служащим, его супругой (супругом) и несовершеннолетними детьми запрета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</a:t>
          </a:r>
          <a:endParaRPr lang="ru-RU" sz="1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013608"/>
        <a:ext cx="8709508" cy="947206"/>
      </dsp:txXfrm>
    </dsp:sp>
    <dsp:sp modelId="{2DA9E45F-9C42-481A-8E26-F5448E777882}">
      <dsp:nvSpPr>
        <dsp:cNvPr id="0" name=""/>
        <dsp:cNvSpPr/>
      </dsp:nvSpPr>
      <dsp:spPr>
        <a:xfrm>
          <a:off x="-36545" y="4210100"/>
          <a:ext cx="564757" cy="5647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l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2C2EA-F68A-4959-AC34-9A783B3AC7AB}">
      <dsp:nvSpPr>
        <dsp:cNvPr id="0" name=""/>
        <dsp:cNvSpPr/>
      </dsp:nvSpPr>
      <dsp:spPr>
        <a:xfrm rot="5400000">
          <a:off x="140005" y="-183862"/>
          <a:ext cx="1095949" cy="146367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-43858" y="1"/>
        <a:ext cx="1463675" cy="1095949"/>
      </dsp:txXfrm>
    </dsp:sp>
    <dsp:sp modelId="{3C314E6B-1BA6-4423-B752-5F070A6072AB}">
      <dsp:nvSpPr>
        <dsp:cNvPr id="0" name=""/>
        <dsp:cNvSpPr/>
      </dsp:nvSpPr>
      <dsp:spPr>
        <a:xfrm rot="5400000">
          <a:off x="4672823" y="-3340719"/>
          <a:ext cx="815290" cy="7496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предоставлять сведения о своих доходах, имуществе и обязательствах имущественного характера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32104" y="39799"/>
        <a:ext cx="7456930" cy="735692"/>
      </dsp:txXfrm>
    </dsp:sp>
    <dsp:sp modelId="{B52899FE-5EE4-4194-B6C2-94970CBE44D6}">
      <dsp:nvSpPr>
        <dsp:cNvPr id="0" name=""/>
        <dsp:cNvSpPr/>
      </dsp:nvSpPr>
      <dsp:spPr>
        <a:xfrm rot="5400000">
          <a:off x="17291" y="985819"/>
          <a:ext cx="1206183" cy="1314989"/>
        </a:xfrm>
        <a:prstGeom prst="chevron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-37112" y="1040222"/>
        <a:ext cx="1314989" cy="1206183"/>
      </dsp:txXfrm>
    </dsp:sp>
    <dsp:sp modelId="{AB34DFC2-3CA0-4348-9341-F3CA7E02C6B2}">
      <dsp:nvSpPr>
        <dsp:cNvPr id="0" name=""/>
        <dsp:cNvSpPr/>
      </dsp:nvSpPr>
      <dsp:spPr>
        <a:xfrm rot="5400000">
          <a:off x="4396330" y="-2214951"/>
          <a:ext cx="1307305" cy="74699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предоставлять сведения о доходах, об имуществе и обязательствах имущественного характера своих супруги (супруга) и несовершеннолетних детей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14990" y="930206"/>
        <a:ext cx="7406169" cy="11796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2C2EA-F68A-4959-AC34-9A783B3AC7AB}">
      <dsp:nvSpPr>
        <dsp:cNvPr id="0" name=""/>
        <dsp:cNvSpPr/>
      </dsp:nvSpPr>
      <dsp:spPr>
        <a:xfrm rot="5400000">
          <a:off x="-102021" y="217714"/>
          <a:ext cx="797948" cy="59390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12646"/>
        <a:ext cx="593905" cy="204043"/>
      </dsp:txXfrm>
    </dsp:sp>
    <dsp:sp modelId="{3C314E6B-1BA6-4423-B752-5F070A6072AB}">
      <dsp:nvSpPr>
        <dsp:cNvPr id="0" name=""/>
        <dsp:cNvSpPr/>
      </dsp:nvSpPr>
      <dsp:spPr>
        <a:xfrm rot="5400000">
          <a:off x="4250978" y="-3573781"/>
          <a:ext cx="812910" cy="8175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предоставлять сведения о своих расходах</a:t>
          </a:r>
          <a:r>
            <a:rPr lang="ru-RU" sz="1700" kern="1200" dirty="0" smtClean="0"/>
            <a:t> 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69575" y="147305"/>
        <a:ext cx="8136035" cy="733544"/>
      </dsp:txXfrm>
    </dsp:sp>
    <dsp:sp modelId="{B52899FE-5EE4-4194-B6C2-94970CBE44D6}">
      <dsp:nvSpPr>
        <dsp:cNvPr id="0" name=""/>
        <dsp:cNvSpPr/>
      </dsp:nvSpPr>
      <dsp:spPr>
        <a:xfrm rot="5400000">
          <a:off x="16470" y="1222971"/>
          <a:ext cx="563538" cy="450879"/>
        </a:xfrm>
        <a:prstGeom prst="chevron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2800" y="1392082"/>
        <a:ext cx="450879" cy="112659"/>
      </dsp:txXfrm>
    </dsp:sp>
    <dsp:sp modelId="{AB34DFC2-3CA0-4348-9341-F3CA7E02C6B2}">
      <dsp:nvSpPr>
        <dsp:cNvPr id="0" name=""/>
        <dsp:cNvSpPr/>
      </dsp:nvSpPr>
      <dsp:spPr>
        <a:xfrm rot="5400000">
          <a:off x="4233403" y="-2685025"/>
          <a:ext cx="730767" cy="80974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предоставлять сведения о расходах супруги (супруга) и несовершеннолетних детей;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50040" y="1034011"/>
        <a:ext cx="8061821" cy="6594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F9B8A-265A-4B16-8C22-2A7CBF06891E}">
      <dsp:nvSpPr>
        <dsp:cNvPr id="0" name=""/>
        <dsp:cNvSpPr/>
      </dsp:nvSpPr>
      <dsp:spPr>
        <a:xfrm rot="5400000">
          <a:off x="-298348" y="293509"/>
          <a:ext cx="1956731" cy="136971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-4838" y="684855"/>
        <a:ext cx="1369712" cy="587019"/>
      </dsp:txXfrm>
    </dsp:sp>
    <dsp:sp modelId="{52ADE307-377E-4865-ABEB-5B1D0C86A7A8}">
      <dsp:nvSpPr>
        <dsp:cNvPr id="0" name=""/>
        <dsp:cNvSpPr/>
      </dsp:nvSpPr>
      <dsp:spPr>
        <a:xfrm rot="5400000">
          <a:off x="4722993" y="-3353281"/>
          <a:ext cx="708701" cy="7415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в течение двух лет после увольнения с государственной гражданской службы Свердловской области:</a:t>
          </a:r>
          <a:endParaRPr lang="ru-RU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69712" y="34596"/>
        <a:ext cx="7380667" cy="639509"/>
      </dsp:txXfrm>
    </dsp:sp>
    <dsp:sp modelId="{0FF98D78-4F7F-45E5-8DCC-3676A204EB2D}">
      <dsp:nvSpPr>
        <dsp:cNvPr id="0" name=""/>
        <dsp:cNvSpPr/>
      </dsp:nvSpPr>
      <dsp:spPr>
        <a:xfrm rot="5400000">
          <a:off x="-298348" y="974681"/>
          <a:ext cx="1956731" cy="1369712"/>
        </a:xfrm>
        <a:prstGeom prst="chevron">
          <a:avLst/>
        </a:prstGeom>
        <a:gradFill rotWithShape="0">
          <a:gsLst>
            <a:gs pos="0">
              <a:schemeClr val="accent5">
                <a:hueOff val="4085978"/>
                <a:satOff val="2788"/>
                <a:lumOff val="-784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4085978"/>
                <a:satOff val="2788"/>
                <a:lumOff val="-784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4085978"/>
              <a:satOff val="2788"/>
              <a:lumOff val="-78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3.1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-4838" y="1366027"/>
        <a:ext cx="1369712" cy="587019"/>
      </dsp:txXfrm>
    </dsp:sp>
    <dsp:sp modelId="{5347FB1B-C82B-4451-9B23-56EB190EB028}">
      <dsp:nvSpPr>
        <dsp:cNvPr id="0" name=""/>
        <dsp:cNvSpPr/>
      </dsp:nvSpPr>
      <dsp:spPr>
        <a:xfrm rot="5400000">
          <a:off x="4199957" y="-2185047"/>
          <a:ext cx="1538803" cy="7415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085978"/>
              <a:satOff val="2788"/>
              <a:lumOff val="-78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u="sng" kern="1200" dirty="0" smtClean="0"/>
            <a:t>замещать на условиях трудового договора</a:t>
          </a:r>
          <a:r>
            <a:rPr lang="ru-RU" sz="1700" kern="1200" dirty="0" smtClean="0"/>
            <a:t> должности в организации и (или) </a:t>
          </a:r>
          <a:r>
            <a:rPr lang="ru-RU" sz="1700" b="1" kern="1200" dirty="0" smtClean="0"/>
            <a:t>выполнять в данной организации работы</a:t>
          </a:r>
          <a:r>
            <a:rPr lang="ru-RU" sz="1700" kern="1200" dirty="0" smtClean="0"/>
            <a:t> (оказывать данной организации услуги) </a:t>
          </a:r>
          <a:r>
            <a:rPr lang="ru-RU" sz="1700" b="1" kern="1200" dirty="0" smtClean="0"/>
            <a:t>в течение месяца стоимостью более ста тысяч рублей</a:t>
          </a:r>
          <a:r>
            <a:rPr lang="ru-RU" sz="1700" kern="1200" dirty="0" smtClean="0"/>
            <a:t> на условиях гражданско-правового договора </a:t>
          </a:r>
          <a:r>
            <a:rPr lang="ru-RU" sz="1700" b="1" u="sng" kern="1200" dirty="0" smtClean="0"/>
            <a:t>с согласия соответствующей комиссии по соблюдению требований</a:t>
          </a:r>
          <a:r>
            <a:rPr lang="ru-RU" sz="1700" u="sng" kern="1200" dirty="0" smtClean="0"/>
            <a:t> к служебному поведению и урегулированию конфликта интересов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61727" y="828301"/>
        <a:ext cx="7340145" cy="1388567"/>
      </dsp:txXfrm>
    </dsp:sp>
    <dsp:sp modelId="{4019F54B-316D-4899-9FC2-4BDF46BDEFED}">
      <dsp:nvSpPr>
        <dsp:cNvPr id="0" name=""/>
        <dsp:cNvSpPr/>
      </dsp:nvSpPr>
      <dsp:spPr>
        <a:xfrm rot="5400000">
          <a:off x="-298348" y="1910791"/>
          <a:ext cx="1956731" cy="1369712"/>
        </a:xfrm>
        <a:prstGeom prst="chevron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3.2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-4838" y="2302137"/>
        <a:ext cx="1369712" cy="587019"/>
      </dsp:txXfrm>
    </dsp:sp>
    <dsp:sp modelId="{164A9053-FED8-4D3F-B2D7-3046B5F6E449}">
      <dsp:nvSpPr>
        <dsp:cNvPr id="0" name=""/>
        <dsp:cNvSpPr/>
      </dsp:nvSpPr>
      <dsp:spPr>
        <a:xfrm rot="5400000">
          <a:off x="4323707" y="-816022"/>
          <a:ext cx="1271875" cy="74346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u="sng" kern="1200" dirty="0" smtClean="0"/>
            <a:t>при заключении трудовых договоров</a:t>
          </a:r>
          <a:r>
            <a:rPr lang="ru-RU" sz="1900" b="1" kern="1200" dirty="0" smtClean="0"/>
            <a:t> и (или) гражданско-правовых договоров</a:t>
          </a:r>
          <a:r>
            <a:rPr lang="ru-RU" sz="1900" kern="1200" dirty="0" smtClean="0"/>
            <a:t> на выполнение работ (оказание услуг), </a:t>
          </a:r>
          <a:r>
            <a:rPr lang="ru-RU" sz="1900" b="1" u="sng" kern="1200" dirty="0" smtClean="0"/>
            <a:t>сообщать работодателю сведения о последнем месте государственной гражданской службы</a:t>
          </a:r>
          <a:r>
            <a:rPr lang="ru-RU" sz="1900" u="sng" kern="1200" dirty="0" smtClean="0"/>
            <a:t> </a:t>
          </a:r>
          <a:endParaRPr lang="ru-RU" sz="1800" b="1" kern="1200" dirty="0"/>
        </a:p>
      </dsp:txBody>
      <dsp:txXfrm rot="-5400000">
        <a:off x="1242336" y="2327437"/>
        <a:ext cx="7372529" cy="1147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1E916-6EF8-49E1-B9DA-F91D017576A3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6363B-6CC3-495B-BBD8-0FF8A060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163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6363B-6CC3-495B-BBD8-0FF8A0600A8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788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813" y="1988841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613" y="3861048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29" name="Скругленный прямоугольник 28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19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40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46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Прямоугольник 46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0" kern="1100" cap="none" spc="0" baseline="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b="0" kern="1100" cap="none" spc="0" baseline="0" dirty="0">
              <a:ln w="10160">
                <a:noFill/>
                <a:prstDash val="solid"/>
              </a:ln>
              <a:solidFill>
                <a:srgbClr val="0070C0"/>
              </a:solidFill>
              <a:effectLst/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48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8" name="Group 15"/>
          <p:cNvGrpSpPr>
            <a:grpSpLocks noChangeAspect="1"/>
          </p:cNvGrpSpPr>
          <p:nvPr userDrawn="1"/>
        </p:nvGrpSpPr>
        <p:grpSpPr bwMode="hidden">
          <a:xfrm>
            <a:off x="-362" y="173961"/>
            <a:ext cx="9141524" cy="51321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9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6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-5694"/>
            <a:ext cx="539551" cy="48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7B23-7BBB-4FB3-9E8B-2549BD24E832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A6A2ED-C77A-46D0-9BDA-59A15A90B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D76DA-B47B-42F3-95C2-ED0F524873D5}" type="datetimeFigureOut">
              <a:rPr lang="ru-RU" smtClean="0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C2504-A292-461D-936D-27566AD1F4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Прямоугольник 15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0" kern="1100" cap="none" spc="0" baseline="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b="0" kern="1100" cap="none" spc="0" baseline="0" dirty="0">
              <a:ln w="10160">
                <a:noFill/>
                <a:prstDash val="solid"/>
              </a:ln>
              <a:solidFill>
                <a:srgbClr val="0070C0"/>
              </a:solidFill>
              <a:effectLst/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18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Группа 18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20" name="Скругленный прямоугольник 19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кругленный прямоугольник 20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9" y="1772818"/>
            <a:ext cx="7408333" cy="47525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653536" cy="93610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93610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822192" cy="4536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88840"/>
            <a:ext cx="3822192" cy="4536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 userDrawn="1"/>
        </p:nvGrpSpPr>
        <p:grpSpPr bwMode="hidden">
          <a:xfrm>
            <a:off x="-362" y="173961"/>
            <a:ext cx="9141524" cy="51321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3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-5694"/>
            <a:ext cx="539551" cy="48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2527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CC6C7B23-7BBB-4FB3-9E8B-2549BD24E832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40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4"/>
            <a:ext cx="1161826" cy="365125"/>
          </a:xfrm>
          <a:prstGeom prst="rect">
            <a:avLst/>
          </a:prstGeom>
        </p:spPr>
        <p:txBody>
          <a:bodyPr/>
          <a:lstStyle/>
          <a:p>
            <a:fld id="{52A6A2ED-C77A-46D0-9BDA-59A15A90B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2527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1" y="1340769"/>
            <a:ext cx="4114800" cy="1427833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1" y="2785533"/>
            <a:ext cx="4114800" cy="337977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1371600"/>
            <a:ext cx="4104456" cy="42176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6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8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32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Прямоугольник 32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0" kern="1100" cap="none" spc="0" baseline="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b="0" kern="1100" cap="none" spc="0" baseline="0" dirty="0">
              <a:ln w="10160">
                <a:noFill/>
                <a:prstDash val="solid"/>
              </a:ln>
              <a:solidFill>
                <a:srgbClr val="0070C0"/>
              </a:solidFill>
              <a:effectLst/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34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16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8" name="Скругленный прямоугольник 17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9361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9" y="1988842"/>
            <a:ext cx="7408333" cy="4536503"/>
          </a:xfr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D76DA-B47B-42F3-95C2-ED0F524873D5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2504-A292-461D-936D-27566AD1F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1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0" name="Скругленный прямоугольник 9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14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Прямоугольник 20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0" kern="1100" cap="none" spc="0" baseline="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b="0" kern="1100" cap="none" spc="0" baseline="0" dirty="0">
              <a:ln w="10160">
                <a:noFill/>
                <a:prstDash val="solid"/>
              </a:ln>
              <a:solidFill>
                <a:srgbClr val="0070C0"/>
              </a:solidFill>
              <a:effectLst/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22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9" y="1700810"/>
            <a:ext cx="7408333" cy="4824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22" name="Rounded Rectangle 13"/>
          <p:cNvSpPr/>
          <p:nvPr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15"/>
          <p:cNvGrpSpPr>
            <a:grpSpLocks noChangeAspect="1"/>
          </p:cNvGrpSpPr>
          <p:nvPr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4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34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0" kern="1100" cap="none" spc="0" baseline="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b="0" kern="1100" cap="none" spc="0" baseline="0" dirty="0">
              <a:ln w="10160">
                <a:noFill/>
                <a:prstDash val="solid"/>
              </a:ln>
              <a:solidFill>
                <a:srgbClr val="0070C0"/>
              </a:solidFill>
              <a:effectLst/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1026" name="Picture 2" descr="C:\Users\korkin\Pictures\птичка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37" y="686940"/>
            <a:ext cx="8147985" cy="941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7" name="Скругленный прямоугольник 16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5" r:id="rId4"/>
    <p:sldLayoutId id="2147483676" r:id="rId5"/>
    <p:sldLayoutId id="2147483679" r:id="rId6"/>
    <p:sldLayoutId id="2147483680" r:id="rId7"/>
    <p:sldLayoutId id="214748368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7/8/2015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1412776"/>
            <a:ext cx="8535322" cy="30877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/>
              <a:t>Обязанности </a:t>
            </a:r>
            <a:endParaRPr lang="ru-RU" sz="3200" b="1" dirty="0" smtClean="0"/>
          </a:p>
          <a:p>
            <a:r>
              <a:rPr lang="ru-RU" sz="3200" b="1" dirty="0" smtClean="0"/>
              <a:t>государственных </a:t>
            </a:r>
            <a:r>
              <a:rPr lang="ru-RU" sz="3200" b="1" dirty="0"/>
              <a:t>гражданских служащих и руководителей государственных учреждений по соблюдению ограничений и запретов, выполнению требований к служебному поведению</a:t>
            </a:r>
            <a:r>
              <a:rPr lang="ru-RU" sz="3200" dirty="0"/>
              <a:t>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68538" y="6093296"/>
            <a:ext cx="50040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июнь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3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Уведомления об обращениях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склонения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совершению коррупционных правонарушений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852936"/>
            <a:ext cx="8615875" cy="17281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Уведомление о фактах обращения в целях склонения к совершению коррупционных правонарушений</a:t>
            </a:r>
            <a:r>
              <a:rPr lang="ru-RU" dirty="0">
                <a:solidFill>
                  <a:schemeClr val="tx1"/>
                </a:solidFill>
              </a:rPr>
              <a:t>, за исключением случаев, когда по данным фактам проведена или проводится проверка,</a:t>
            </a:r>
            <a:r>
              <a:rPr lang="ru-RU" b="1" dirty="0">
                <a:solidFill>
                  <a:schemeClr val="tx1"/>
                </a:solidFill>
              </a:rPr>
              <a:t> является должностной (служебной) обязанностью государственного служащего.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Статья 9. Федерального закона от 25 декабря 2008 года № 273-ФЗ «О противодействии коррупции»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9518" y="1345789"/>
            <a:ext cx="8568952" cy="13631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Государственный служащий обязан уведомлять представителя нанимателя (работодателя), органы прокуратуры или другие государственные органы обо всех случаях обращения к нему каких-либо лиц в целях склонения его к совершению коррупционных правонарушений.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3385" y="4725144"/>
            <a:ext cx="8712968" cy="18497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Невыполнение государственным служащим указанной должностной (служебной) обязанности </a:t>
            </a:r>
            <a:r>
              <a:rPr lang="ru-RU" dirty="0">
                <a:solidFill>
                  <a:schemeClr val="tx1"/>
                </a:solidFill>
              </a:rPr>
              <a:t>является правонарушением,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влекущим его увольнение с государственной службы либо привлечение его к иным видам ответственности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соответствии с законодательством Российской Федерации.</a:t>
            </a:r>
          </a:p>
          <a:p>
            <a:r>
              <a:rPr lang="ru-RU" b="1" dirty="0">
                <a:solidFill>
                  <a:srgbClr val="FF0000"/>
                </a:solidFill>
              </a:rPr>
              <a:t>Часть 3 Статьи 9 Федерального закона от 25 декабря 2008 года № 273-ФЗ «О противодействии коррупции»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0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385" y="453269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Урегулирование конфликта интересов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385" y="3717032"/>
            <a:ext cx="8615875" cy="9127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Государственный </a:t>
            </a:r>
            <a:r>
              <a:rPr lang="ru-RU" b="1" dirty="0">
                <a:solidFill>
                  <a:schemeClr val="tx1"/>
                </a:solidFill>
              </a:rPr>
              <a:t>служащий обязан в письменной форме уведомить своего непосредственного начальника о возникшем конфликте интересов или о возможности его возникновения, как только ему станет об этом известно.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9518" y="1010345"/>
            <a:ext cx="8568952" cy="26112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>
                <a:solidFill>
                  <a:schemeClr val="tx1"/>
                </a:solidFill>
              </a:rPr>
              <a:t>Государственный служащий обязан принимать меры по недопущению любой возможности возникновения конфликта </a:t>
            </a:r>
            <a:r>
              <a:rPr lang="ru-RU" sz="1700" b="1" dirty="0" smtClean="0">
                <a:solidFill>
                  <a:schemeClr val="tx1"/>
                </a:solidFill>
              </a:rPr>
              <a:t>интересов, то есть ситуации, </a:t>
            </a:r>
            <a:r>
              <a:rPr lang="ru-RU" sz="1700" b="1" dirty="0">
                <a:solidFill>
                  <a:schemeClr val="tx1"/>
                </a:solidFill>
              </a:rPr>
              <a:t>при которой личная заинтересованность гражданского служащего влияет или может повлиять на объективное исполнение им должностных обязанностей и при которой возникает или может возникнуть противоречие между личной заинтересованностью гражданского служащего и законными правами и интересами граждан, организаций, общества, субъекта Российской Федерации или Российской Федерации, способное привести к причинению вреда этим законным интересам граждан, организаций, общества, субъекта Российской Федерации или Российской Федерации</a:t>
            </a:r>
            <a:r>
              <a:rPr lang="ru-RU" sz="1700" b="1" dirty="0"/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3385" y="4725144"/>
            <a:ext cx="8712968" cy="18497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Непринятие гражданским служащим, являющимся стороной конфликта интересов, мер по предотвращению или урегулированию конфликта интересов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является правонарушением, </a:t>
            </a:r>
            <a:r>
              <a:rPr lang="ru-RU" b="1" u="sng" dirty="0">
                <a:solidFill>
                  <a:schemeClr val="tx1"/>
                </a:solidFill>
              </a:rPr>
              <a:t>влекущим увольнение гражданского служащего с гражданской службы</a:t>
            </a:r>
            <a:r>
              <a:rPr lang="ru-RU" b="1" dirty="0">
                <a:solidFill>
                  <a:schemeClr val="tx1"/>
                </a:solidFill>
              </a:rPr>
              <a:t> в соответствии с законодательством Российской Федерации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Статьи 10, 11 Федерального закона от 25 декабря 2008 года № 273-ФЗ «О противодействии коррупции»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работы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прекращения государственной службы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01926780"/>
              </p:ext>
            </p:extLst>
          </p:nvPr>
        </p:nvGraphicFramePr>
        <p:xfrm>
          <a:off x="215516" y="1379677"/>
          <a:ext cx="8784976" cy="564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79512" y="4941168"/>
            <a:ext cx="8949031" cy="16561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dirty="0">
                <a:solidFill>
                  <a:schemeClr val="tx1"/>
                </a:solidFill>
              </a:rPr>
              <a:t>Несоблюдение гражданином, замещавшим должности государственной службы, после увольнения с государственной службы вышеуказанного требования влечет прекращение трудового или гражданско-правового договора на выполнение работ (оказание услуг), заключенного с указанным гражданином.</a:t>
            </a:r>
            <a:endParaRPr lang="ru-RU" sz="1700" dirty="0">
              <a:solidFill>
                <a:schemeClr val="tx1"/>
              </a:solidFill>
            </a:endParaRPr>
          </a:p>
          <a:p>
            <a:pPr algn="just"/>
            <a:r>
              <a:rPr lang="ru-RU" sz="1700" b="1" dirty="0">
                <a:solidFill>
                  <a:srgbClr val="FF0000"/>
                </a:solidFill>
              </a:rPr>
              <a:t>Часть 3 статьи 12 Федерального закона от 25 декабря 2008 года № 273-ФЗ «О противодействии коррупции»</a:t>
            </a:r>
            <a:endParaRPr lang="ru-RU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9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работы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прекращения государственной службы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3318083"/>
            <a:ext cx="8615875" cy="16230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Неисполнение работодателем указанной обязанности является правонарушением и влечет ответственность в соответствии с законодательством Российской Федерации.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Часть 5 статьи 12 Федерального закона от 25 декабря 2008 года № 273-ФЗ «О противодействии коррупции»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8443" y="1484784"/>
            <a:ext cx="8568952" cy="17281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Работодатель при заключении трудового или гражданско-правового договора на выполнение работ (оказание услуг), с гражданином, замещавшим должности государственной службы, </a:t>
            </a:r>
            <a:r>
              <a:rPr lang="ru-RU" sz="2000" b="1" u="sng" dirty="0">
                <a:solidFill>
                  <a:schemeClr val="tx1"/>
                </a:solidFill>
              </a:rPr>
              <a:t>в течение двух лет после его увольнения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 государственной службы обязан </a:t>
            </a:r>
            <a:r>
              <a:rPr lang="ru-RU" sz="2000" b="1" dirty="0">
                <a:solidFill>
                  <a:schemeClr val="tx1"/>
                </a:solidFill>
              </a:rPr>
              <a:t>в десятидневный срок </a:t>
            </a:r>
            <a:r>
              <a:rPr lang="ru-RU" b="1" dirty="0">
                <a:solidFill>
                  <a:schemeClr val="tx1"/>
                </a:solidFill>
              </a:rPr>
              <a:t>сообщать о заключении такого договора представителю нанимателя (работодателю) государственного служащего по последнему месту его службы.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3385" y="5157192"/>
            <a:ext cx="8712968" cy="1417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Административный штраф на граждан в размере от двух тысяч до четырех тысяч рублей; на должностных лиц - от двадцати тысяч до пятидесяти тысяч рублей; на юридических лиц - от ста тысяч до пятисот тысяч рублей.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Статья </a:t>
            </a:r>
            <a:r>
              <a:rPr lang="ru-RU" b="1" dirty="0">
                <a:solidFill>
                  <a:srgbClr val="FF0000"/>
                </a:solidFill>
              </a:rPr>
              <a:t>19.29 КоАП РФ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904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475656" y="1052736"/>
            <a:ext cx="6875462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ts val="2400"/>
              </a:lnSpc>
              <a:tabLst>
                <a:tab pos="2333625" algn="l"/>
              </a:tabLst>
            </a:pPr>
            <a:endParaRPr lang="ru-RU" sz="2800" b="1" dirty="0">
              <a:solidFill>
                <a:srgbClr val="122E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9036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Ограничения,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связанные с государственной гражданской службой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6"/>
            <a:ext cx="8496944" cy="106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>
                <a:solidFill>
                  <a:schemeClr val="bg2">
                    <a:lumMod val="50000"/>
                  </a:schemeClr>
                </a:solidFill>
              </a:rPr>
              <a:t>Гражданский служащий не может находиться на гражданской службе </a:t>
            </a:r>
            <a:endParaRPr lang="ru-RU" sz="21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100" b="1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sz="2100" b="1" dirty="0">
                <a:solidFill>
                  <a:schemeClr val="bg2">
                    <a:lumMod val="50000"/>
                  </a:schemeClr>
                </a:solidFill>
              </a:rPr>
              <a:t>случае </a:t>
            </a:r>
            <a:r>
              <a:rPr lang="ru-RU" sz="2100" b="1" dirty="0" smtClean="0">
                <a:solidFill>
                  <a:schemeClr val="bg2">
                    <a:lumMod val="50000"/>
                  </a:schemeClr>
                </a:solidFill>
              </a:rPr>
              <a:t> несоблюдения </a:t>
            </a:r>
            <a:r>
              <a:rPr lang="ru-RU" sz="2100" b="1" dirty="0">
                <a:solidFill>
                  <a:schemeClr val="bg2">
                    <a:lumMod val="50000"/>
                  </a:schemeClr>
                </a:solidFill>
              </a:rPr>
              <a:t>ограничений, установленных </a:t>
            </a:r>
            <a:r>
              <a:rPr lang="ru-RU" sz="21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статьей 16 </a:t>
            </a:r>
            <a:endParaRPr lang="ru-RU" sz="2100" b="1" u="sng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100" dirty="0" smtClean="0">
                <a:solidFill>
                  <a:schemeClr val="bg2">
                    <a:lumMod val="50000"/>
                  </a:schemeClr>
                </a:solidFill>
              </a:rPr>
              <a:t>Федерального </a:t>
            </a:r>
            <a:r>
              <a:rPr lang="ru-RU" sz="2100" dirty="0">
                <a:solidFill>
                  <a:schemeClr val="bg2">
                    <a:lumMod val="50000"/>
                  </a:schemeClr>
                </a:solidFill>
              </a:rPr>
              <a:t>закона </a:t>
            </a:r>
            <a:r>
              <a:rPr lang="ru-RU" sz="2100" b="1" dirty="0">
                <a:solidFill>
                  <a:schemeClr val="bg2">
                    <a:lumMod val="50000"/>
                  </a:schemeClr>
                </a:solidFill>
              </a:rPr>
              <a:t>от 27 июля 2004 года № 79-ФЗ «О государственной гражданской службе Российской Федерации</a:t>
            </a:r>
            <a:r>
              <a:rPr lang="ru-RU" sz="2100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endParaRPr lang="ru-RU" sz="2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280" y="2276872"/>
            <a:ext cx="8496944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Напоминаем:</a:t>
            </a: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подпунктом </a:t>
            </a:r>
            <a:r>
              <a:rPr lang="ru-RU" sz="2000" b="1" dirty="0">
                <a:solidFill>
                  <a:schemeClr val="tx1"/>
                </a:solidFill>
              </a:rPr>
              <a:t>5 пункта 1 статьи 16 Федерального закона от 27.07.2004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1"/>
                </a:solidFill>
              </a:rPr>
              <a:t>№ </a:t>
            </a:r>
            <a:r>
              <a:rPr lang="ru-RU" sz="2000" b="1" dirty="0">
                <a:solidFill>
                  <a:schemeClr val="tx1"/>
                </a:solidFill>
              </a:rPr>
              <a:t>79-ФЗ «О государственной гражданской службе Российской Федерации» установлены ограничения для прохождения государственной гражданской службы </a:t>
            </a:r>
            <a:r>
              <a:rPr lang="ru-RU" sz="2000" b="1" dirty="0" smtClean="0">
                <a:solidFill>
                  <a:schemeClr val="tx1"/>
                </a:solidFill>
              </a:rPr>
              <a:t>для лиц состоящих в близком родстве </a:t>
            </a:r>
            <a:r>
              <a:rPr lang="ru-RU" sz="2000" b="1" dirty="0">
                <a:solidFill>
                  <a:schemeClr val="tx1"/>
                </a:solidFill>
              </a:rPr>
              <a:t>или </a:t>
            </a:r>
            <a:r>
              <a:rPr lang="ru-RU" sz="2000" b="1" dirty="0" smtClean="0">
                <a:solidFill>
                  <a:schemeClr val="tx1"/>
                </a:solidFill>
              </a:rPr>
              <a:t>свойстве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родители, супруги, дети, братья, сестры, а также братья, сестры, родители, дети супругов и супруги детей) 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с </a:t>
            </a:r>
            <a:r>
              <a:rPr lang="ru-RU" sz="2000" b="1" dirty="0">
                <a:solidFill>
                  <a:schemeClr val="tx1"/>
                </a:solidFill>
              </a:rPr>
              <a:t>гражданским служащим, если замещение должности гражданской службы связано с непосредственной подчиненностью или подконтрольностью одного из них другому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Руководители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органов государственной власти несут ответственность за соблюдение указанного ограничения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5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475656" y="1052736"/>
            <a:ext cx="6875462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ts val="2400"/>
              </a:lnSpc>
              <a:tabLst>
                <a:tab pos="2333625" algn="l"/>
              </a:tabLst>
            </a:pPr>
            <a:endParaRPr lang="ru-RU" sz="2800" b="1" dirty="0">
              <a:solidFill>
                <a:srgbClr val="122E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9036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Запреты,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связанные с государственной гражданской службой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80098"/>
            <a:ext cx="8406680" cy="98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Государственный гражданский служащий обязан соблюдать запреты, установленные 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статьей 17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Федерального закона от 27.07.2004 №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79-ФЗ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 государственной гражданской службе Российской Федерации».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204864"/>
            <a:ext cx="8424936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Напоминаем</a:t>
            </a: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законодательством установлен запрет</a:t>
            </a:r>
          </a:p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на получение в связи с исполнением должностных обязанностей вознаграждения от физических и юридических лиц (подарки, денежное вознаграждение, ссуды, услуги, оплату развлечений, отдыха, транспортных расходов и иные вознаграждения</a:t>
            </a:r>
            <a:r>
              <a:rPr lang="ru-RU" sz="2000" b="1" dirty="0" smtClean="0">
                <a:solidFill>
                  <a:schemeClr val="tx1"/>
                </a:solidFill>
              </a:rPr>
              <a:t>) </a:t>
            </a:r>
          </a:p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Подарки</a:t>
            </a:r>
            <a:r>
              <a:rPr lang="ru-RU" dirty="0">
                <a:solidFill>
                  <a:schemeClr val="tx1"/>
                </a:solidFill>
              </a:rPr>
              <a:t>, полученные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связи с протокольными мероприятиями, со служебными командировками и с другими официальными мероприятиями, признаются </a:t>
            </a:r>
            <a:r>
              <a:rPr lang="ru-RU" dirty="0" smtClean="0">
                <a:solidFill>
                  <a:schemeClr val="tx1"/>
                </a:solidFill>
              </a:rPr>
              <a:t>собственностью </a:t>
            </a:r>
            <a:r>
              <a:rPr lang="ru-RU" dirty="0">
                <a:solidFill>
                  <a:schemeClr val="tx1"/>
                </a:solidFill>
              </a:rPr>
              <a:t>субъекта Российской Федерации и передаются гражданским служащим по акту в государственный орган, в котором он замещает должность гражданской службы, за исключением случаев, установленных Гражданским кодексом Российской Федерации. 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Гражданский </a:t>
            </a:r>
            <a:r>
              <a:rPr lang="ru-RU" dirty="0">
                <a:solidFill>
                  <a:schemeClr val="tx1"/>
                </a:solidFill>
              </a:rPr>
              <a:t>служащий, сдавший подарок, </a:t>
            </a:r>
            <a:r>
              <a:rPr lang="ru-RU" dirty="0" smtClean="0">
                <a:solidFill>
                  <a:schemeClr val="tx1"/>
                </a:solidFill>
              </a:rPr>
              <a:t>может </a:t>
            </a:r>
            <a:r>
              <a:rPr lang="ru-RU" dirty="0">
                <a:solidFill>
                  <a:schemeClr val="tx1"/>
                </a:solidFill>
              </a:rPr>
              <a:t>его выкупить в порядке, устанавливаемом нормативными правовыми актами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3380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475656" y="1052736"/>
            <a:ext cx="6875462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ts val="2400"/>
              </a:lnSpc>
              <a:tabLst>
                <a:tab pos="2333625" algn="l"/>
              </a:tabLst>
            </a:pPr>
            <a:endParaRPr lang="ru-RU" sz="2800" b="1" dirty="0">
              <a:solidFill>
                <a:srgbClr val="122E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9036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Запреты,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связанные с государственной гражданской службой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80098"/>
            <a:ext cx="8406680" cy="98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Государственный гражданский служащий обязан соблюдать запреты, установленные 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статьей 17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Федерального закона от 27.07.2004 №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79-ФЗ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 государственной гражданской службе Российской Федерации».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204864"/>
            <a:ext cx="8424936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Напоминаем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Если владение гражданским служащим ценными бумагами, акциями (долями участия, паями в уставных (складочных) капиталах организаций) приводит или может привести к конфликту интересов, он обязан в целях предотвращения конфликта интересов передать принадлежащие ему ценные бумаги, акции (доли участия, паи в уставных (складочных) капиталах организаций) в доверительное управление в соответствии с законодательством Российской Федерации.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Часть </a:t>
            </a:r>
            <a:r>
              <a:rPr lang="ru-RU" sz="2000" b="1" dirty="0">
                <a:solidFill>
                  <a:srgbClr val="FF0000"/>
                </a:solidFill>
              </a:rPr>
              <a:t>6 статьи 11 Федерального закона от 25 декабря 2008 года № 273-ФЗ «О противодействии коррупции», часть 2 статьи 17 Федерального закона от 27.07.2004 № 79-ФЗ «О государственной гражданской службе Российской Федерации».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9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Благодарю за внимание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991932" y="6636891"/>
            <a:ext cx="1161826" cy="221109"/>
          </a:xfrm>
          <a:prstGeom prst="rect">
            <a:avLst/>
          </a:prstGeom>
        </p:spPr>
        <p:txBody>
          <a:bodyPr/>
          <a:lstStyle/>
          <a:p>
            <a:pPr algn="r"/>
            <a:fld id="{52A6A2ED-C77A-46D0-9BDA-59A15A90B5E2}" type="slidenum">
              <a:rPr lang="ru-RU" sz="900" smtClean="0">
                <a:latin typeface="Arial" pitchFamily="34" charset="0"/>
                <a:cs typeface="Arial" pitchFamily="34" charset="0"/>
              </a:rPr>
              <a:pPr algn="r"/>
              <a:t>17</a:t>
            </a:fld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5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2221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4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законодательстве по вопросам противодействия коррупции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201662"/>
            <a:ext cx="842493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Российской Федерации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24.06.2014 № 453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7" y="1992983"/>
            <a:ext cx="396380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Указ Губернатора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 31.10.2014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  <a:p>
            <a:pPr lvl="0"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Указ от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30.11.2009 № 523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3" y="2014242"/>
            <a:ext cx="499688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Указ Губернатора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31.10.2014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внесении изменений в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Указ от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04.06.2010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6162" y="3927130"/>
            <a:ext cx="200596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гражданский служащий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позднее 31 мая;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81240" y="3904836"/>
            <a:ext cx="2355463" cy="25545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достоверности и полноты сведений о доходах, об имуществе и обязательствах имущественного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характера – </a:t>
            </a: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отчетный период и за </a:t>
            </a:r>
            <a:br>
              <a:rPr lang="ru-RU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года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предшествующие отчетному периоду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36703" y="3878824"/>
            <a:ext cx="2782065" cy="286232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соблюдения </a:t>
            </a:r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ограничений </a:t>
            </a: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запретов, требований о предотвращении или урегулировании конфликта интересов, исполнения </a:t>
            </a:r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обязанностей –  </a:t>
            </a:r>
            <a:r>
              <a:rPr lang="ru-RU" sz="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течение трех лет</a:t>
            </a: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предшествующих поступлению информации, явившейся основанием для осуществления проверк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936360" y="2032659"/>
            <a:ext cx="0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35365" y="1937186"/>
            <a:ext cx="0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979" y="3933080"/>
            <a:ext cx="1872208" cy="25545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граждане, претендующие на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замещение должностей государственной гражданской службы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месяц со дня представления сведений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899592" y="3827127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3258632"/>
            <a:ext cx="3970976" cy="638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01 августа 2014 срок для представления уточненных сведений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67943" y="3240583"/>
            <a:ext cx="5040560" cy="638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 период, за который осуществляется проверка</a:t>
            </a:r>
          </a:p>
        </p:txBody>
      </p:sp>
    </p:spTree>
    <p:extLst>
      <p:ext uri="{BB962C8B-B14F-4D97-AF65-F5344CB8AC3E}">
        <p14:creationId xmlns:p14="http://schemas.microsoft.com/office/powerpoint/2010/main" xmlns="" val="28952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2221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4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законодательстве по вопросам противодействия коррупции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201662"/>
            <a:ext cx="842493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Российской Федерации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24.06.2014 № 453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3460274"/>
            <a:ext cx="4475152" cy="33239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Новое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основание для проведения заседания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комиссии:</a:t>
            </a:r>
          </a:p>
          <a:p>
            <a:pPr algn="just"/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уведомление организации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 заключении с гражданином, замещавшим должность государственной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службы,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трудового или гражданско-правового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договора,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при условии, что указанному гражданину комиссией ранее было отказано во вступлении в трудовые и гражданско-правовые отношения с указанной организацией или что вопрос о даче согласия такому гражданину на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комиссией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не рассматривался. </a:t>
            </a:r>
            <a:endParaRPr lang="ru-RU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Регламентирован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порядок рассмотрения данного уведомления.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63022" y="3412267"/>
            <a:ext cx="4032447" cy="310854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порядок подачи обращения гражданина, замещавшего в государственном органе должность государственной службы, включенную в перечень должностей, о даче согласия на замещение должности в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либо на выполнение работы на условиях гражданско-правового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договора,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если отдельные функции по государственному управлению этой организацией входили в его должностные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обязанности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до истечения двух лет со дня увольнения с государственной службы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55976" y="2032659"/>
            <a:ext cx="0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2211938"/>
            <a:ext cx="8352928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о комиссиях по соблюдению требований к служебному поведению федеральных государственных служащих и урегулированию конфликта интересов, утвержденное Указом Президента Российской Федерации от 01 июля 2010 года № 821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ограничений, запретов, требований о предотвращении или об урегулировании конфликта интересов и исполнение обязанностей, установленных в целях противодействия коррупции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88840"/>
            <a:ext cx="8445624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государственный гражданский служащий,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руководитель государственного учреждения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может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быть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освобожден от замещаемой должности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уволен с гражданской службы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 с работы в государственном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учреждении в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случае утраты представителем нанимателя доверия к гражданскому служащему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руководителю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учреждения в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случае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несоблюдения ограничений и запретов, требований о предотвращении или об урегулировании конфликта интересов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неисполнения обязанностей, 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целях противодействия коррупции 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Федеральным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законом от 25 декабря 2008 года № 273-ФЗ 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противодействии коррупции» 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другими федеральными законами.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 </a:t>
            </a:r>
          </a:p>
          <a:p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7943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475656" y="1052736"/>
            <a:ext cx="6875462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ts val="2400"/>
              </a:lnSpc>
              <a:tabLst>
                <a:tab pos="2333625" algn="l"/>
              </a:tabLst>
            </a:pPr>
            <a:endParaRPr lang="ru-RU" sz="2800" b="1" dirty="0">
              <a:solidFill>
                <a:srgbClr val="122E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государственных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служащих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случаях несоблюдения ограничений и запретов, требований о предотвращении или об урегулировании конфликта интересов и неисполнения обязанностей, установленных в целях противодействия коррупции</a:t>
            </a: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179512" y="1800111"/>
          <a:ext cx="8712968" cy="4971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176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08012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обязанности, </a:t>
            </a:r>
            <a:b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установленные в целях противодействия коррупции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85926"/>
            <a:ext cx="8412564" cy="48114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Гражданские служащие и руководители государственных учреждений обязаны исполнять обязанности, </a:t>
            </a:r>
            <a:r>
              <a:rPr lang="ru-RU" sz="2000" b="1" dirty="0" smtClean="0">
                <a:solidFill>
                  <a:schemeClr val="tx1"/>
                </a:solidFill>
              </a:rPr>
              <a:t>установленные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Федеральным законом от 25 декабря 2008 года № 273-ФЗ «О противодействии коррупции» и другими федеральными законами, а также законами </a:t>
            </a:r>
            <a:r>
              <a:rPr lang="ru-RU" sz="2000" b="1" dirty="0" smtClean="0">
                <a:solidFill>
                  <a:schemeClr val="tx1"/>
                </a:solidFill>
              </a:rPr>
              <a:t>К</a:t>
            </a:r>
            <a:r>
              <a:rPr lang="ru-RU" sz="2000" b="1" dirty="0" smtClean="0">
                <a:solidFill>
                  <a:schemeClr val="tx1"/>
                </a:solidFill>
              </a:rPr>
              <a:t>урганской области </a:t>
            </a:r>
            <a:r>
              <a:rPr lang="ru-RU" sz="2000" b="1" dirty="0">
                <a:solidFill>
                  <a:schemeClr val="tx1"/>
                </a:solidFill>
              </a:rPr>
              <a:t>и Указами Губернатора </a:t>
            </a:r>
            <a:r>
              <a:rPr lang="ru-RU" sz="2000" b="1" dirty="0" smtClean="0">
                <a:solidFill>
                  <a:schemeClr val="tx1"/>
                </a:solidFill>
              </a:rPr>
              <a:t>Курганской области</a:t>
            </a:r>
            <a:r>
              <a:rPr lang="ru-RU" sz="2000" b="1" dirty="0">
                <a:solidFill>
                  <a:schemeClr val="tx1"/>
                </a:solidFill>
              </a:rPr>
              <a:t>, принимаемыми во исполнение </a:t>
            </a:r>
            <a:r>
              <a:rPr lang="ru-RU" sz="2000" b="1" dirty="0" smtClean="0">
                <a:solidFill>
                  <a:schemeClr val="tx1"/>
                </a:solidFill>
              </a:rPr>
              <a:t> вышеуказанных </a:t>
            </a:r>
            <a:r>
              <a:rPr lang="ru-RU" sz="2000" b="1" dirty="0">
                <a:solidFill>
                  <a:schemeClr val="tx1"/>
                </a:solidFill>
              </a:rPr>
              <a:t>федеральных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Гражданские </a:t>
            </a:r>
            <a:r>
              <a:rPr lang="ru-RU" sz="2000" b="1" dirty="0">
                <a:solidFill>
                  <a:schemeClr val="tx1"/>
                </a:solidFill>
              </a:rPr>
              <a:t>служащие обязаны исполнять обязанности, </a:t>
            </a:r>
            <a:r>
              <a:rPr lang="ru-RU" sz="2000" b="1" dirty="0" smtClean="0">
                <a:solidFill>
                  <a:schemeClr val="tx1"/>
                </a:solidFill>
              </a:rPr>
              <a:t>запреты, ограничения 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и требования к служебному поведению установленные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Федеральным законом </a:t>
            </a:r>
            <a:r>
              <a:rPr lang="ru-RU" sz="2000" b="1" dirty="0">
                <a:solidFill>
                  <a:schemeClr val="tx1"/>
                </a:solidFill>
              </a:rPr>
              <a:t>от 27 июля 2004 года № </a:t>
            </a:r>
            <a:r>
              <a:rPr lang="ru-RU" sz="2000" b="1" dirty="0" smtClean="0">
                <a:solidFill>
                  <a:schemeClr val="tx1"/>
                </a:solidFill>
              </a:rPr>
              <a:t>79-ФЗ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«О государственной гражданской службе Российской Федерации»,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Законом </a:t>
            </a:r>
            <a:r>
              <a:rPr lang="ru-RU" sz="2000" b="1" dirty="0" smtClean="0">
                <a:solidFill>
                  <a:schemeClr val="tx1"/>
                </a:solidFill>
              </a:rPr>
              <a:t>Курганской области </a:t>
            </a:r>
            <a:r>
              <a:rPr lang="ru-RU" sz="2000" b="1" dirty="0">
                <a:solidFill>
                  <a:schemeClr val="tx1"/>
                </a:solidFill>
              </a:rPr>
              <a:t>от </a:t>
            </a:r>
            <a:r>
              <a:rPr lang="ru-RU" sz="2000" b="1" dirty="0" smtClean="0">
                <a:solidFill>
                  <a:schemeClr val="tx1"/>
                </a:solidFill>
              </a:rPr>
              <a:t>4 марта 2005 </a:t>
            </a:r>
            <a:r>
              <a:rPr lang="ru-RU" sz="2000" b="1" dirty="0">
                <a:solidFill>
                  <a:schemeClr val="tx1"/>
                </a:solidFill>
              </a:rPr>
              <a:t>года № </a:t>
            </a:r>
            <a:r>
              <a:rPr lang="ru-RU" sz="2000" b="1" dirty="0" smtClean="0">
                <a:solidFill>
                  <a:schemeClr val="tx1"/>
                </a:solidFill>
              </a:rPr>
              <a:t>28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«О государственной </a:t>
            </a:r>
            <a:r>
              <a:rPr lang="ru-RU" sz="2000" b="1" dirty="0">
                <a:solidFill>
                  <a:schemeClr val="tx1"/>
                </a:solidFill>
              </a:rPr>
              <a:t>гражданской службы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Курганской </a:t>
            </a:r>
            <a:r>
              <a:rPr lang="ru-RU" sz="2000" b="1" dirty="0">
                <a:solidFill>
                  <a:schemeClr val="tx1"/>
                </a:solidFill>
              </a:rPr>
              <a:t>области»</a:t>
            </a: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ru-RU" sz="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3007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сведений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доходах, расходах, об имуществе и обязательствах имущественного характера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8445624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Статьи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 и 8.1 Федерального закона от 25 декабря 2008 года № 273-ФЗ «О противодействии коррупции», </a:t>
            </a:r>
          </a:p>
          <a:p>
            <a:endParaRPr lang="ru-RU" sz="1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статьи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 и 20.1 Федерального закона от 27 июля 2004 года № 79-ФЗ «О государственной гражданской службе Российской Федерации», </a:t>
            </a:r>
          </a:p>
          <a:p>
            <a:endParaRPr lang="ru-RU" sz="1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статьи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18, 18-1 Закона Курганской области от 4 марта 2005 года № 28 «О государственной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гражданской службы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урганской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области»</a:t>
            </a:r>
          </a:p>
          <a:p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Постановление Правительства Курганской области от 10.04.2012 № 115</a:t>
            </a:r>
            <a:endParaRPr lang="ru-RU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"Об утверждении Перечня должностей государственной гражданской службы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Курганской области в Правительстве Курганской области,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замещении которых государственные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гражданские служащие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Курганской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области обязаны предоставлять сведения о доходах,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имуществе и обязательствах имущественного характера, а также сведения о доходах,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имуществе и обязательствах имущественного характера своих супруги (супруга) и несовершеннолетних детей"</a:t>
            </a:r>
          </a:p>
          <a:p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Указ Губернатора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Курганской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области от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30.11.2009 </a:t>
            </a:r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523</a:t>
            </a:r>
            <a:endParaRPr lang="ru-RU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"О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представлении гражданами, претендующими на замещение должностей государственной гражданской службы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Курганской </a:t>
            </a:r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области, и государственными гражданскими служащими Курганской области сведений о доходах, об имуществе и обязательствах имущественного характера«</a:t>
            </a:r>
          </a:p>
          <a:p>
            <a:endParaRPr lang="ru-RU" sz="1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Приказ Департамента здравоохранения Курганской области от 01.12.2014 № 509л/с «Об утверждении перечня должностей государственной гражданской службы Курганской области в Департаменте здравоохранения Курганской области , при замещении которых государственные гражданские служащие Курганской области обязаны предоставлять сведения о своих доходах, об имуществе и обязательствах имущественного характера  своих супруги (супруга) и несовершеннолетних детей» </a:t>
            </a:r>
            <a:r>
              <a:rPr lang="ru-RU" sz="1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8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 гражданские служащие</a:t>
            </a:r>
            <a:r>
              <a:rPr lang="ru-RU" sz="2400" dirty="0"/>
              <a:t>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должности </a:t>
            </a:r>
            <a:r>
              <a:rPr lang="ru-RU" sz="2400" dirty="0"/>
              <a:t>которых включены в перечень должностей, замещение которых связано с коррупционными рисками, </a:t>
            </a:r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Руководители медицинских организаций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52998636"/>
              </p:ext>
            </p:extLst>
          </p:nvPr>
        </p:nvGraphicFramePr>
        <p:xfrm>
          <a:off x="141310" y="2481073"/>
          <a:ext cx="8784976" cy="454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941168"/>
            <a:ext cx="8712968" cy="1440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u="sng" dirty="0">
                <a:solidFill>
                  <a:schemeClr val="tx1"/>
                </a:solidFill>
              </a:rPr>
              <a:t>Невыполнение обязанности по предоставлени</a:t>
            </a:r>
            <a:r>
              <a:rPr lang="ru-RU" sz="1600" b="1" dirty="0">
                <a:solidFill>
                  <a:schemeClr val="tx1"/>
                </a:solidFill>
              </a:rPr>
              <a:t>ю сведений о доходах, имуществе и обязательствах имущественного характера, является правонарушением, </a:t>
            </a:r>
            <a:r>
              <a:rPr lang="ru-RU" sz="1600" b="1" u="sng" dirty="0">
                <a:solidFill>
                  <a:schemeClr val="tx1"/>
                </a:solidFill>
              </a:rPr>
              <a:t>влекущим освобождение от замещаемой должности, увольнение</a:t>
            </a:r>
            <a:r>
              <a:rPr lang="ru-RU" sz="1600" b="1" dirty="0">
                <a:solidFill>
                  <a:schemeClr val="tx1"/>
                </a:solidFill>
              </a:rPr>
              <a:t> его с государственной службы, с работы в государственном учреждении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часть </a:t>
            </a:r>
            <a:r>
              <a:rPr lang="ru-RU" sz="1600" b="1" dirty="0">
                <a:solidFill>
                  <a:srgbClr val="FF0000"/>
                </a:solidFill>
              </a:rPr>
              <a:t>9 статьи 8 Федерального закона от 25 декабря 2008 года № 273-ФЗ «О противодействии коррупции</a:t>
            </a:r>
            <a:r>
              <a:rPr lang="ru-RU" sz="1600" b="1" dirty="0" smtClean="0">
                <a:solidFill>
                  <a:srgbClr val="FF0000"/>
                </a:solidFill>
              </a:rPr>
              <a:t>»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9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 гражданские служащие</a:t>
            </a:r>
            <a:r>
              <a:rPr lang="ru-RU" sz="2400" dirty="0"/>
              <a:t>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должности </a:t>
            </a:r>
            <a:r>
              <a:rPr lang="ru-RU" sz="2400" dirty="0"/>
              <a:t>которых включены в перечень должностей, замещение которых связано с коррупционными рисками, </a:t>
            </a:r>
            <a:endParaRPr lang="ru-RU" sz="2400" dirty="0" smtClean="0"/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59528054"/>
              </p:ext>
            </p:extLst>
          </p:nvPr>
        </p:nvGraphicFramePr>
        <p:xfrm>
          <a:off x="215516" y="2118340"/>
          <a:ext cx="8784976" cy="4911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9592" y="4509120"/>
            <a:ext cx="7848872" cy="18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dirty="0">
                <a:solidFill>
                  <a:schemeClr val="tx1"/>
                </a:solidFill>
              </a:rPr>
              <a:t>Непредставление или представление неполных или недостоверных сведений о расходах </a:t>
            </a:r>
            <a:r>
              <a:rPr lang="ru-RU" sz="1700" dirty="0">
                <a:solidFill>
                  <a:schemeClr val="tx1"/>
                </a:solidFill>
              </a:rPr>
              <a:t>в случае, если представление таких сведений обязательно, </a:t>
            </a:r>
            <a:r>
              <a:rPr lang="ru-RU" sz="1700" b="1" dirty="0">
                <a:solidFill>
                  <a:schemeClr val="tx1"/>
                </a:solidFill>
              </a:rPr>
              <a:t>является правонарушением, </a:t>
            </a:r>
            <a:r>
              <a:rPr lang="ru-RU" sz="1700" b="1" u="sng" dirty="0">
                <a:solidFill>
                  <a:schemeClr val="tx1"/>
                </a:solidFill>
              </a:rPr>
              <a:t>влекущим освобождение лиц, от замещаемой (занимаемой) должности, увольнение</a:t>
            </a:r>
            <a:r>
              <a:rPr lang="ru-RU" sz="1700" b="1" dirty="0">
                <a:solidFill>
                  <a:schemeClr val="tx1"/>
                </a:solidFill>
              </a:rPr>
              <a:t> в установленном порядке с государственной службы.</a:t>
            </a:r>
            <a:endParaRPr lang="ru-RU" sz="1700" dirty="0">
              <a:solidFill>
                <a:schemeClr val="tx1"/>
              </a:solidFill>
            </a:endParaRPr>
          </a:p>
          <a:p>
            <a:pPr algn="just"/>
            <a:r>
              <a:rPr lang="ru-RU" sz="1700" b="1" dirty="0">
                <a:solidFill>
                  <a:srgbClr val="FF0000"/>
                </a:solidFill>
              </a:rPr>
              <a:t>Часть 3 статьи 8.1 Федерального закона от 25 декабря 2008 года № 273-ФЗ «О противодействии коррупции</a:t>
            </a:r>
            <a:r>
              <a:rPr lang="ru-RU" sz="1700" b="1" dirty="0" smtClean="0">
                <a:solidFill>
                  <a:srgbClr val="FF0000"/>
                </a:solidFill>
              </a:rPr>
              <a:t>»</a:t>
            </a:r>
            <a:endParaRPr lang="ru-RU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2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Шаблон презентации на 14082013(2)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на 14082013(2)</Template>
  <TotalTime>4240</TotalTime>
  <Words>1975</Words>
  <Application>Microsoft Office PowerPoint</Application>
  <PresentationFormat>Экран (4:3)</PresentationFormat>
  <Paragraphs>146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Шаблон презентации на 14082013(2)</vt:lpstr>
      <vt:lpstr>Трек</vt:lpstr>
      <vt:lpstr>Слайд 1</vt:lpstr>
      <vt:lpstr>Слайд 2</vt:lpstr>
      <vt:lpstr>Слайд 3</vt:lpstr>
      <vt:lpstr>Соблюдение ограничений, запретов, требований о предотвращении или об урегулировании конфликта интересов и исполнение обязанностей, установленных в целях противодействия коррупции</vt:lpstr>
      <vt:lpstr>Слайд 5</vt:lpstr>
      <vt:lpstr>Основные обязанности,  установленные в целях противодействия коррупции</vt:lpstr>
      <vt:lpstr>Предоставление сведений о доходах, расходах, об имуществе и обязательствах имущественного характера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«Переход к программно-целевому принципу формирования бюджета Свердловской области»</dc:title>
  <dc:creator>User</dc:creator>
  <cp:lastModifiedBy>Наталья В. Тютрина</cp:lastModifiedBy>
  <cp:revision>364</cp:revision>
  <cp:lastPrinted>2014-01-31T04:56:33Z</cp:lastPrinted>
  <dcterms:created xsi:type="dcterms:W3CDTF">2013-09-24T14:29:11Z</dcterms:created>
  <dcterms:modified xsi:type="dcterms:W3CDTF">2015-07-08T09:45:52Z</dcterms:modified>
</cp:coreProperties>
</file>